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57" r:id="rId5"/>
    <p:sldId id="340" r:id="rId6"/>
    <p:sldId id="352" r:id="rId7"/>
    <p:sldId id="344" r:id="rId8"/>
    <p:sldId id="346" r:id="rId9"/>
    <p:sldId id="347" r:id="rId10"/>
    <p:sldId id="364" r:id="rId11"/>
    <p:sldId id="358" r:id="rId12"/>
    <p:sldId id="348" r:id="rId13"/>
    <p:sldId id="357" r:id="rId14"/>
    <p:sldId id="351" r:id="rId15"/>
    <p:sldId id="350" r:id="rId16"/>
    <p:sldId id="353" r:id="rId17"/>
    <p:sldId id="342" r:id="rId18"/>
    <p:sldId id="354" r:id="rId19"/>
    <p:sldId id="356" r:id="rId20"/>
  </p:sldIdLst>
  <p:sldSz cx="12192000" cy="6858000"/>
  <p:notesSz cx="6797675" cy="992822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09"/>
    <a:srgbClr val="00633B"/>
    <a:srgbClr val="1780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5C3483-4E98-4B88-9BAC-A3B0201CCCDD}" v="83" dt="2025-12-11T13:17:33.41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046" autoAdjust="0"/>
  </p:normalViewPr>
  <p:slideViewPr>
    <p:cSldViewPr snapToGrid="0">
      <p:cViewPr varScale="1">
        <p:scale>
          <a:sx n="63" d="100"/>
          <a:sy n="63" d="100"/>
        </p:scale>
        <p:origin x="1354"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nl-NL"/>
        </a:p>
      </c:txPr>
    </c:title>
    <c:autoTitleDeleted val="0"/>
    <c:plotArea>
      <c:layout/>
      <c:pieChart>
        <c:varyColors val="1"/>
        <c:ser>
          <c:idx val="0"/>
          <c:order val="0"/>
          <c:tx>
            <c:strRef>
              <c:f>Blad1!$C$1</c:f>
              <c:strCache>
                <c:ptCount val="1"/>
                <c:pt idx="0">
                  <c:v>25 appartementen</c:v>
                </c:pt>
              </c:strCache>
            </c:strRef>
          </c:tx>
          <c:dPt>
            <c:idx val="0"/>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A455-4D59-8F00-5B7BED70BC44}"/>
              </c:ext>
            </c:extLst>
          </c:dPt>
          <c:dPt>
            <c:idx val="1"/>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A455-4D59-8F00-5B7BED70BC44}"/>
              </c:ext>
            </c:extLst>
          </c:dPt>
          <c:dPt>
            <c:idx val="2"/>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A455-4D59-8F00-5B7BED70BC44}"/>
              </c:ext>
            </c:extLst>
          </c:dPt>
          <c:dLbls>
            <c:dLbl>
              <c:idx val="0"/>
              <c:tx>
                <c:rich>
                  <a:bodyPr/>
                  <a:lstStyle/>
                  <a:p>
                    <a:fld id="{4DBBA028-0F5D-42AB-B0FF-BFD21D4FD527}" type="CATEGORYNAME">
                      <a:rPr lang="en-US" smtClean="0"/>
                      <a:pPr/>
                      <a:t>[CATEGORIENAAM]</a:t>
                    </a:fld>
                    <a:r>
                      <a:rPr lang="en-US" baseline="0"/>
                      <a:t> </a:t>
                    </a:r>
                    <a:fld id="{1E5B7B41-B966-4D5A-969C-994256849EEA}" type="VALUE">
                      <a:rPr lang="en-US" baseline="0"/>
                      <a:pPr/>
                      <a:t>[WAARDE]</a:t>
                    </a:fld>
                    <a:endParaRPr lang="en-US" baseline="0"/>
                  </a:p>
                </c:rich>
              </c:tx>
              <c:dLblPos val="in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455-4D59-8F00-5B7BED70BC44}"/>
                </c:ext>
              </c:extLst>
            </c:dLbl>
            <c:dLbl>
              <c:idx val="1"/>
              <c:layout>
                <c:manualLayout>
                  <c:x val="0.14613604549431317"/>
                  <c:y val="-0.18211832895888014"/>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455-4D59-8F00-5B7BED70BC44}"/>
                </c:ext>
              </c:extLst>
            </c:dLbl>
            <c:dLbl>
              <c:idx val="2"/>
              <c:layout>
                <c:manualLayout>
                  <c:x val="0.12330096237970253"/>
                  <c:y val="0.18674759405074362"/>
                </c:manualLayout>
              </c:layout>
              <c:tx>
                <c:rich>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fld id="{F6A40FFD-7A84-4924-9C79-DF2B36862424}" type="CATEGORYNAME">
                      <a:rPr lang="en-US" smtClean="0">
                        <a:solidFill>
                          <a:schemeClr val="tx1"/>
                        </a:solidFill>
                      </a:rPr>
                      <a:pPr>
                        <a:defRPr>
                          <a:solidFill>
                            <a:schemeClr val="tx1"/>
                          </a:solidFill>
                        </a:defRPr>
                      </a:pPr>
                      <a:t>[CATEGORIENAAM]</a:t>
                    </a:fld>
                    <a:endParaRPr lang="en-US" baseline="0" dirty="0">
                      <a:solidFill>
                        <a:schemeClr val="tx1"/>
                      </a:solidFill>
                    </a:endParaRPr>
                  </a:p>
                  <a:p>
                    <a:pPr>
                      <a:defRPr>
                        <a:solidFill>
                          <a:schemeClr val="tx1"/>
                        </a:solidFill>
                      </a:defRPr>
                    </a:pPr>
                    <a:fld id="{CD8F3654-46D9-470C-BB34-E0E36EBDEB44}" type="VALUE">
                      <a:rPr lang="en-US" baseline="0" smtClean="0">
                        <a:solidFill>
                          <a:schemeClr val="tx1"/>
                        </a:solidFill>
                      </a:rPr>
                      <a:pPr>
                        <a:defRPr>
                          <a:solidFill>
                            <a:schemeClr val="tx1"/>
                          </a:solidFill>
                        </a:defRPr>
                      </a:pPr>
                      <a:t>[WAARDE]</a:t>
                    </a:fld>
                    <a:endParaRPr lang="nl-NL"/>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455-4D59-8F00-5B7BED70BC4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nl-NL"/>
              </a:p>
            </c:txPr>
            <c:dLblPos val="inEnd"/>
            <c:showLegendKey val="0"/>
            <c:showVal val="1"/>
            <c:showCatName val="1"/>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Blad1!$A$2:$A$4</c:f>
              <c:strCache>
                <c:ptCount val="3"/>
                <c:pt idx="0">
                  <c:v>goedkope koop</c:v>
                </c:pt>
                <c:pt idx="1">
                  <c:v>betaalbare koop</c:v>
                </c:pt>
                <c:pt idx="2">
                  <c:v>duurdere koop</c:v>
                </c:pt>
              </c:strCache>
            </c:strRef>
          </c:cat>
          <c:val>
            <c:numRef>
              <c:f>Blad1!$C$2:$C$4</c:f>
              <c:numCache>
                <c:formatCode>General</c:formatCode>
                <c:ptCount val="3"/>
                <c:pt idx="0">
                  <c:v>10</c:v>
                </c:pt>
                <c:pt idx="1">
                  <c:v>10</c:v>
                </c:pt>
                <c:pt idx="2">
                  <c:v>5</c:v>
                </c:pt>
              </c:numCache>
            </c:numRef>
          </c:val>
          <c:extLst>
            <c:ext xmlns:c16="http://schemas.microsoft.com/office/drawing/2014/chart" uri="{C3380CC4-5D6E-409C-BE32-E72D297353CC}">
              <c16:uniqueId val="{00000006-A455-4D59-8F00-5B7BED70BC44}"/>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nl-NL"/>
        </a:p>
      </c:txPr>
    </c:title>
    <c:autoTitleDeleted val="0"/>
    <c:plotArea>
      <c:layout/>
      <c:pieChart>
        <c:varyColors val="1"/>
        <c:ser>
          <c:idx val="0"/>
          <c:order val="0"/>
          <c:tx>
            <c:strRef>
              <c:f>Blad1!$D$1</c:f>
              <c:strCache>
                <c:ptCount val="1"/>
                <c:pt idx="0">
                  <c:v>30 appartementen</c:v>
                </c:pt>
              </c:strCache>
            </c:strRef>
          </c:tx>
          <c:dPt>
            <c:idx val="0"/>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D868-4048-A6A9-A91E3BCBD4CD}"/>
              </c:ext>
            </c:extLst>
          </c:dPt>
          <c:dPt>
            <c:idx val="1"/>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D868-4048-A6A9-A91E3BCBD4CD}"/>
              </c:ext>
            </c:extLst>
          </c:dPt>
          <c:dPt>
            <c:idx val="2"/>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D868-4048-A6A9-A91E3BCBD4CD}"/>
              </c:ext>
            </c:extLst>
          </c:dPt>
          <c:dLbls>
            <c:dLbl>
              <c:idx val="0"/>
              <c:tx>
                <c:rich>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fld id="{14D9977A-4B58-4EB9-BEA2-9CF18FD9F262}" type="CATEGORYNAME">
                      <a:rPr lang="en-US" smtClean="0"/>
                      <a:pPr>
                        <a:defRPr>
                          <a:solidFill>
                            <a:schemeClr val="bg1"/>
                          </a:solidFill>
                        </a:defRPr>
                      </a:pPr>
                      <a:t>[CATEGORIENAAM]</a:t>
                    </a:fld>
                    <a:endParaRPr lang="en-US"/>
                  </a:p>
                  <a:p>
                    <a:pPr>
                      <a:defRPr>
                        <a:solidFill>
                          <a:schemeClr val="bg1"/>
                        </a:solidFill>
                      </a:defRPr>
                    </a:pPr>
                    <a:fld id="{7073E627-3032-4116-BA96-943DD9063252}" type="VALUE">
                      <a:rPr lang="en-US" baseline="0" smtClean="0"/>
                      <a:pPr>
                        <a:defRPr>
                          <a:solidFill>
                            <a:schemeClr val="bg1"/>
                          </a:solidFill>
                        </a:defRPr>
                      </a:pPr>
                      <a:t>[WAARDE]</a:t>
                    </a:fld>
                    <a:endParaRPr lang="nl-NL"/>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868-4048-A6A9-A91E3BCBD4CD}"/>
                </c:ext>
              </c:extLst>
            </c:dLbl>
            <c:dLbl>
              <c:idx val="1"/>
              <c:layout>
                <c:manualLayout>
                  <c:x val="0.16653477690288715"/>
                  <c:y val="-0.23905876348789734"/>
                </c:manualLayout>
              </c:layout>
              <c:tx>
                <c:rich>
                  <a:bodyPr/>
                  <a:lstStyle/>
                  <a:p>
                    <a:fld id="{46F3AF6F-FF27-4CA7-9FC4-652C87D0FE01}" type="CATEGORYNAME">
                      <a:rPr lang="en-US" smtClean="0"/>
                      <a:pPr/>
                      <a:t>[CATEGORIENAAM]</a:t>
                    </a:fld>
                    <a:r>
                      <a:rPr lang="en-US" baseline="0" dirty="0"/>
                      <a:t> </a:t>
                    </a:r>
                    <a:fld id="{8D27CDEF-CD89-499A-A16C-4B86E3A71760}" type="VALUE">
                      <a:rPr lang="en-US" baseline="0"/>
                      <a:pPr/>
                      <a:t>[WAARDE]</a:t>
                    </a:fld>
                    <a:endParaRPr lang="en-US"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868-4048-A6A9-A91E3BCBD4CD}"/>
                </c:ext>
              </c:extLst>
            </c:dLbl>
            <c:dLbl>
              <c:idx val="2"/>
              <c:layout>
                <c:manualLayout>
                  <c:x val="0.12357699037620297"/>
                  <c:y val="0.1778164187809857"/>
                </c:manualLayout>
              </c:layout>
              <c:tx>
                <c:rich>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fld id="{1B27C168-704D-4CA1-9A89-43C0026A0378}" type="CATEGORYNAME">
                      <a:rPr lang="en-US" smtClean="0">
                        <a:solidFill>
                          <a:schemeClr val="tx1"/>
                        </a:solidFill>
                      </a:rPr>
                      <a:pPr>
                        <a:defRPr>
                          <a:solidFill>
                            <a:schemeClr val="tx1"/>
                          </a:solidFill>
                        </a:defRPr>
                      </a:pPr>
                      <a:t>[CATEGORIENAAM]</a:t>
                    </a:fld>
                    <a:endParaRPr lang="en-US" baseline="0" dirty="0">
                      <a:solidFill>
                        <a:schemeClr val="tx1"/>
                      </a:solidFill>
                    </a:endParaRPr>
                  </a:p>
                  <a:p>
                    <a:pPr>
                      <a:defRPr>
                        <a:solidFill>
                          <a:schemeClr val="tx1"/>
                        </a:solidFill>
                      </a:defRPr>
                    </a:pPr>
                    <a:fld id="{B8809F3C-62A9-4868-8A3B-E3F6C1A7C197}" type="VALUE">
                      <a:rPr lang="en-US" baseline="0" smtClean="0">
                        <a:solidFill>
                          <a:schemeClr val="tx1"/>
                        </a:solidFill>
                      </a:rPr>
                      <a:pPr>
                        <a:defRPr>
                          <a:solidFill>
                            <a:schemeClr val="tx1"/>
                          </a:solidFill>
                        </a:defRPr>
                      </a:pPr>
                      <a:t>[WAARDE]</a:t>
                    </a:fld>
                    <a:endParaRPr lang="nl-NL"/>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868-4048-A6A9-A91E3BCBD4C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nl-NL"/>
              </a:p>
            </c:txPr>
            <c:dLblPos val="inEnd"/>
            <c:showLegendKey val="0"/>
            <c:showVal val="1"/>
            <c:showCatName val="1"/>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Blad1!$A$2:$A$4</c:f>
              <c:strCache>
                <c:ptCount val="3"/>
                <c:pt idx="0">
                  <c:v>goedkope koop</c:v>
                </c:pt>
                <c:pt idx="1">
                  <c:v>betaalbare koop</c:v>
                </c:pt>
                <c:pt idx="2">
                  <c:v>duurdere koop</c:v>
                </c:pt>
              </c:strCache>
            </c:strRef>
          </c:cat>
          <c:val>
            <c:numRef>
              <c:f>Blad1!$D$2:$D$4</c:f>
              <c:numCache>
                <c:formatCode>General</c:formatCode>
                <c:ptCount val="3"/>
                <c:pt idx="0">
                  <c:v>12</c:v>
                </c:pt>
                <c:pt idx="1">
                  <c:v>13</c:v>
                </c:pt>
                <c:pt idx="2">
                  <c:v>5</c:v>
                </c:pt>
              </c:numCache>
            </c:numRef>
          </c:val>
          <c:extLst>
            <c:ext xmlns:c16="http://schemas.microsoft.com/office/drawing/2014/chart" uri="{C3380CC4-5D6E-409C-BE32-E72D297353CC}">
              <c16:uniqueId val="{00000006-D868-4048-A6A9-A91E3BCBD4CD}"/>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nl-NL"/>
        </a:p>
      </c:txPr>
    </c:title>
    <c:autoTitleDeleted val="0"/>
    <c:plotArea>
      <c:layout/>
      <c:pieChart>
        <c:varyColors val="1"/>
        <c:ser>
          <c:idx val="0"/>
          <c:order val="0"/>
          <c:tx>
            <c:strRef>
              <c:f>Blad1!$B$1</c:f>
              <c:strCache>
                <c:ptCount val="1"/>
                <c:pt idx="0">
                  <c:v>20 appartementen</c:v>
                </c:pt>
              </c:strCache>
            </c:strRef>
          </c:tx>
          <c:dPt>
            <c:idx val="0"/>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C57C-476B-8A92-4F60CBB5DAF7}"/>
              </c:ext>
            </c:extLst>
          </c:dPt>
          <c:dPt>
            <c:idx val="1"/>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C57C-476B-8A92-4F60CBB5DAF7}"/>
              </c:ext>
            </c:extLst>
          </c:dPt>
          <c:dPt>
            <c:idx val="2"/>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C57C-476B-8A92-4F60CBB5DAF7}"/>
              </c:ext>
            </c:extLst>
          </c:dPt>
          <c:dLbls>
            <c:dLbl>
              <c:idx val="0"/>
              <c:layout>
                <c:manualLayout>
                  <c:x val="-0.18603893263342083"/>
                  <c:y val="5.9619058034412281E-2"/>
                </c:manualLayout>
              </c:layout>
              <c:tx>
                <c:rich>
                  <a:bodyPr/>
                  <a:lstStyle/>
                  <a:p>
                    <a:fld id="{FDFCAF0A-6B89-4C21-8B3F-755D1D92739A}" type="CATEGORYNAME">
                      <a:rPr lang="en-US"/>
                      <a:pPr/>
                      <a:t>[CATEGORIENAAM]</a:t>
                    </a:fld>
                    <a:endParaRPr lang="en-US"/>
                  </a:p>
                  <a:p>
                    <a:r>
                      <a:rPr lang="en-US" baseline="0"/>
                      <a:t> </a:t>
                    </a:r>
                    <a:fld id="{A3EF3D5A-092C-40C0-AC2E-80EAF951D32C}" type="VALUE">
                      <a:rPr lang="en-US" baseline="0"/>
                      <a:pPr/>
                      <a:t>[WAARDE]</a:t>
                    </a:fld>
                    <a:endParaRPr lang="en-US" baseline="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57C-476B-8A92-4F60CBB5DAF7}"/>
                </c:ext>
              </c:extLst>
            </c:dLbl>
            <c:dLbl>
              <c:idx val="1"/>
              <c:layout>
                <c:manualLayout>
                  <c:x val="0.12305555555555556"/>
                  <c:y val="-0.22583369787109936"/>
                </c:manualLayout>
              </c:layout>
              <c:tx>
                <c:rich>
                  <a:bodyPr/>
                  <a:lstStyle/>
                  <a:p>
                    <a:fld id="{1EA0F7C4-951F-4139-B5E0-59322CA8913B}" type="CATEGORYNAME">
                      <a:rPr lang="en-US"/>
                      <a:pPr/>
                      <a:t>[CATEGORIENAAM]</a:t>
                    </a:fld>
                    <a:endParaRPr lang="en-US" baseline="0"/>
                  </a:p>
                  <a:p>
                    <a:fld id="{50F82EBB-21A0-4182-BAD3-5D5F6388C086}" type="VALUE">
                      <a:rPr lang="en-US" baseline="0"/>
                      <a:pPr/>
                      <a:t>[WAARDE]</a:t>
                    </a:fld>
                    <a:endParaRPr lang="nl-NL"/>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57C-476B-8A92-4F60CBB5DAF7}"/>
                </c:ext>
              </c:extLst>
            </c:dLbl>
            <c:dLbl>
              <c:idx val="2"/>
              <c:layout>
                <c:manualLayout>
                  <c:x val="0.14593591426071736"/>
                  <c:y val="0.16105242053076699"/>
                </c:manualLayout>
              </c:layout>
              <c:tx>
                <c:rich>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fld id="{C059FF14-8216-43E1-8A8E-F76B07B81CBF}" type="CATEGORYNAME">
                      <a:rPr lang="en-US">
                        <a:solidFill>
                          <a:schemeClr val="tx1"/>
                        </a:solidFill>
                      </a:rPr>
                      <a:pPr>
                        <a:defRPr>
                          <a:solidFill>
                            <a:schemeClr val="tx1"/>
                          </a:solidFill>
                        </a:defRPr>
                      </a:pPr>
                      <a:t>[CATEGORIENAAM]</a:t>
                    </a:fld>
                    <a:endParaRPr lang="en-US" baseline="0">
                      <a:solidFill>
                        <a:schemeClr val="tx1"/>
                      </a:solidFill>
                    </a:endParaRPr>
                  </a:p>
                  <a:p>
                    <a:pPr>
                      <a:defRPr>
                        <a:solidFill>
                          <a:schemeClr val="tx1"/>
                        </a:solidFill>
                      </a:defRPr>
                    </a:pPr>
                    <a:fld id="{F60D7BE0-5D48-47C4-949E-91A2F99951A4}" type="VALUE">
                      <a:rPr lang="en-US" baseline="0">
                        <a:solidFill>
                          <a:schemeClr val="tx1"/>
                        </a:solidFill>
                      </a:rPr>
                      <a:pPr>
                        <a:defRPr>
                          <a:solidFill>
                            <a:schemeClr val="tx1"/>
                          </a:solidFill>
                        </a:defRPr>
                      </a:pPr>
                      <a:t>[WAARDE]</a:t>
                    </a:fld>
                    <a:endParaRPr lang="nl-NL"/>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57C-476B-8A92-4F60CBB5DAF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nl-NL"/>
              </a:p>
            </c:txPr>
            <c:dLblPos val="inEnd"/>
            <c:showLegendKey val="0"/>
            <c:showVal val="1"/>
            <c:showCatName val="1"/>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Blad1!$A$2:$A$4</c:f>
              <c:strCache>
                <c:ptCount val="3"/>
                <c:pt idx="0">
                  <c:v>goedkope koop</c:v>
                </c:pt>
                <c:pt idx="1">
                  <c:v>betaalbare koop</c:v>
                </c:pt>
                <c:pt idx="2">
                  <c:v>duurdere koop</c:v>
                </c:pt>
              </c:strCache>
            </c:strRef>
          </c:cat>
          <c:val>
            <c:numRef>
              <c:f>Blad1!$B$2:$B$4</c:f>
              <c:numCache>
                <c:formatCode>General</c:formatCode>
                <c:ptCount val="3"/>
                <c:pt idx="0">
                  <c:v>8</c:v>
                </c:pt>
                <c:pt idx="1">
                  <c:v>7</c:v>
                </c:pt>
                <c:pt idx="2">
                  <c:v>5</c:v>
                </c:pt>
              </c:numCache>
            </c:numRef>
          </c:val>
          <c:extLst>
            <c:ext xmlns:c16="http://schemas.microsoft.com/office/drawing/2014/chart" uri="{C3380CC4-5D6E-409C-BE32-E72D297353CC}">
              <c16:uniqueId val="{00000006-C57C-476B-8A92-4F60CBB5DAF7}"/>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26FF23F2-39C6-4512-9337-711361998C1D}" type="datetimeFigureOut">
              <a:rPr lang="nl-NL" smtClean="0"/>
              <a:t>3-2-2026</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2A70CEED-B6D5-400C-B97D-369C963AD0CE}" type="slidenum">
              <a:rPr lang="nl-NL" smtClean="0"/>
              <a:t>‹nr.›</a:t>
            </a:fld>
            <a:endParaRPr lang="nl-NL"/>
          </a:p>
        </p:txBody>
      </p:sp>
    </p:spTree>
    <p:extLst>
      <p:ext uri="{BB962C8B-B14F-4D97-AF65-F5344CB8AC3E}">
        <p14:creationId xmlns:p14="http://schemas.microsoft.com/office/powerpoint/2010/main" val="670108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A70CEED-B6D5-400C-B97D-369C963AD0CE}" type="slidenum">
              <a:rPr lang="nl-NL" smtClean="0"/>
              <a:t>1</a:t>
            </a:fld>
            <a:endParaRPr lang="nl-NL"/>
          </a:p>
        </p:txBody>
      </p:sp>
    </p:spTree>
    <p:extLst>
      <p:ext uri="{BB962C8B-B14F-4D97-AF65-F5344CB8AC3E}">
        <p14:creationId xmlns:p14="http://schemas.microsoft.com/office/powerpoint/2010/main" val="3214795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A70CEED-B6D5-400C-B97D-369C963AD0CE}" type="slidenum">
              <a:rPr lang="nl-NL" smtClean="0"/>
              <a:t>11</a:t>
            </a:fld>
            <a:endParaRPr lang="nl-NL"/>
          </a:p>
        </p:txBody>
      </p:sp>
    </p:spTree>
    <p:extLst>
      <p:ext uri="{BB962C8B-B14F-4D97-AF65-F5344CB8AC3E}">
        <p14:creationId xmlns:p14="http://schemas.microsoft.com/office/powerpoint/2010/main" val="1203423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A70CEED-B6D5-400C-B97D-369C963AD0CE}" type="slidenum">
              <a:rPr lang="nl-NL" smtClean="0"/>
              <a:t>12</a:t>
            </a:fld>
            <a:endParaRPr lang="nl-NL"/>
          </a:p>
        </p:txBody>
      </p:sp>
    </p:spTree>
    <p:extLst>
      <p:ext uri="{BB962C8B-B14F-4D97-AF65-F5344CB8AC3E}">
        <p14:creationId xmlns:p14="http://schemas.microsoft.com/office/powerpoint/2010/main" val="2138365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A70CEED-B6D5-400C-B97D-369C963AD0CE}" type="slidenum">
              <a:rPr lang="nl-NL" smtClean="0"/>
              <a:t>13</a:t>
            </a:fld>
            <a:endParaRPr lang="nl-NL"/>
          </a:p>
        </p:txBody>
      </p:sp>
    </p:spTree>
    <p:extLst>
      <p:ext uri="{BB962C8B-B14F-4D97-AF65-F5344CB8AC3E}">
        <p14:creationId xmlns:p14="http://schemas.microsoft.com/office/powerpoint/2010/main" val="1699083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Ontwikkelaar zal concreet plan maken en daar zullen ook omwonenden bij betrokken worden. </a:t>
            </a:r>
          </a:p>
        </p:txBody>
      </p:sp>
      <p:sp>
        <p:nvSpPr>
          <p:cNvPr id="4" name="Tijdelijke aanduiding voor dianummer 3"/>
          <p:cNvSpPr>
            <a:spLocks noGrp="1"/>
          </p:cNvSpPr>
          <p:nvPr>
            <p:ph type="sldNum" sz="quarter" idx="5"/>
          </p:nvPr>
        </p:nvSpPr>
        <p:spPr/>
        <p:txBody>
          <a:bodyPr/>
          <a:lstStyle/>
          <a:p>
            <a:fld id="{2A70CEED-B6D5-400C-B97D-369C963AD0CE}" type="slidenum">
              <a:rPr lang="nl-NL" smtClean="0"/>
              <a:t>14</a:t>
            </a:fld>
            <a:endParaRPr lang="nl-NL"/>
          </a:p>
        </p:txBody>
      </p:sp>
    </p:spTree>
    <p:extLst>
      <p:ext uri="{BB962C8B-B14F-4D97-AF65-F5344CB8AC3E}">
        <p14:creationId xmlns:p14="http://schemas.microsoft.com/office/powerpoint/2010/main" val="851554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A70CEED-B6D5-400C-B97D-369C963AD0CE}" type="slidenum">
              <a:rPr lang="nl-NL" smtClean="0"/>
              <a:t>15</a:t>
            </a:fld>
            <a:endParaRPr lang="nl-NL"/>
          </a:p>
        </p:txBody>
      </p:sp>
    </p:spTree>
    <p:extLst>
      <p:ext uri="{BB962C8B-B14F-4D97-AF65-F5344CB8AC3E}">
        <p14:creationId xmlns:p14="http://schemas.microsoft.com/office/powerpoint/2010/main" val="2625905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ADB47-2FCC-77B8-3244-9950ABF6EC7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21059CE-F38A-7AD6-6691-E4D0936FBBD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CFC9F6D-F4C1-8B12-EA9F-1DE3FA208241}"/>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C6154A2F-3AF7-7825-8B12-1C5E7C6E7127}"/>
              </a:ext>
            </a:extLst>
          </p:cNvPr>
          <p:cNvSpPr>
            <a:spLocks noGrp="1"/>
          </p:cNvSpPr>
          <p:nvPr>
            <p:ph type="sldNum" sz="quarter" idx="5"/>
          </p:nvPr>
        </p:nvSpPr>
        <p:spPr/>
        <p:txBody>
          <a:bodyPr/>
          <a:lstStyle/>
          <a:p>
            <a:fld id="{2A70CEED-B6D5-400C-B97D-369C963AD0CE}" type="slidenum">
              <a:rPr lang="nl-NL" smtClean="0"/>
              <a:t>16</a:t>
            </a:fld>
            <a:endParaRPr lang="nl-NL"/>
          </a:p>
        </p:txBody>
      </p:sp>
    </p:spTree>
    <p:extLst>
      <p:ext uri="{BB962C8B-B14F-4D97-AF65-F5344CB8AC3E}">
        <p14:creationId xmlns:p14="http://schemas.microsoft.com/office/powerpoint/2010/main" val="3428187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A70CEED-B6D5-400C-B97D-369C963AD0CE}" type="slidenum">
              <a:rPr lang="nl-NL" smtClean="0"/>
              <a:t>2</a:t>
            </a:fld>
            <a:endParaRPr lang="nl-NL"/>
          </a:p>
        </p:txBody>
      </p:sp>
    </p:spTree>
    <p:extLst>
      <p:ext uri="{BB962C8B-B14F-4D97-AF65-F5344CB8AC3E}">
        <p14:creationId xmlns:p14="http://schemas.microsoft.com/office/powerpoint/2010/main" val="4171932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A70CEED-B6D5-400C-B97D-369C963AD0CE}" type="slidenum">
              <a:rPr lang="nl-NL" smtClean="0"/>
              <a:t>3</a:t>
            </a:fld>
            <a:endParaRPr lang="nl-NL"/>
          </a:p>
        </p:txBody>
      </p:sp>
    </p:spTree>
    <p:extLst>
      <p:ext uri="{BB962C8B-B14F-4D97-AF65-F5344CB8AC3E}">
        <p14:creationId xmlns:p14="http://schemas.microsoft.com/office/powerpoint/2010/main" val="1243858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A70CEED-B6D5-400C-B97D-369C963AD0CE}" type="slidenum">
              <a:rPr lang="nl-NL" smtClean="0"/>
              <a:t>4</a:t>
            </a:fld>
            <a:endParaRPr lang="nl-NL"/>
          </a:p>
        </p:txBody>
      </p:sp>
    </p:spTree>
    <p:extLst>
      <p:ext uri="{BB962C8B-B14F-4D97-AF65-F5344CB8AC3E}">
        <p14:creationId xmlns:p14="http://schemas.microsoft.com/office/powerpoint/2010/main" val="715009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Kaders voor participatie en ruimtelijke invulling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PvE</a:t>
            </a:r>
            <a:r>
              <a:rPr lang="nl-NL" dirty="0"/>
              <a:t> uit 2022 is uitgangspunt. </a:t>
            </a:r>
          </a:p>
          <a:p>
            <a:endParaRPr lang="nl-NL" dirty="0"/>
          </a:p>
        </p:txBody>
      </p:sp>
      <p:sp>
        <p:nvSpPr>
          <p:cNvPr id="4" name="Tijdelijke aanduiding voor dianummer 3"/>
          <p:cNvSpPr>
            <a:spLocks noGrp="1"/>
          </p:cNvSpPr>
          <p:nvPr>
            <p:ph type="sldNum" sz="quarter" idx="5"/>
          </p:nvPr>
        </p:nvSpPr>
        <p:spPr/>
        <p:txBody>
          <a:bodyPr/>
          <a:lstStyle/>
          <a:p>
            <a:fld id="{2A70CEED-B6D5-400C-B97D-369C963AD0CE}" type="slidenum">
              <a:rPr lang="nl-NL" smtClean="0"/>
              <a:t>5</a:t>
            </a:fld>
            <a:endParaRPr lang="nl-NL"/>
          </a:p>
        </p:txBody>
      </p:sp>
    </p:spTree>
    <p:extLst>
      <p:ext uri="{BB962C8B-B14F-4D97-AF65-F5344CB8AC3E}">
        <p14:creationId xmlns:p14="http://schemas.microsoft.com/office/powerpoint/2010/main" val="581479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A70CEED-B6D5-400C-B97D-369C963AD0CE}" type="slidenum">
              <a:rPr lang="nl-NL" smtClean="0"/>
              <a:t>6</a:t>
            </a:fld>
            <a:endParaRPr lang="nl-NL"/>
          </a:p>
        </p:txBody>
      </p:sp>
    </p:spTree>
    <p:extLst>
      <p:ext uri="{BB962C8B-B14F-4D97-AF65-F5344CB8AC3E}">
        <p14:creationId xmlns:p14="http://schemas.microsoft.com/office/powerpoint/2010/main" val="777741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6249-9C91-AEC7-9531-C383514B564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2B9CE49-5419-197A-2CF0-F1C38E5398A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E39F9D0-ABFF-8BB3-4EC7-A164C37BFD81}"/>
              </a:ext>
            </a:extLst>
          </p:cNvPr>
          <p:cNvSpPr>
            <a:spLocks noGrp="1"/>
          </p:cNvSpPr>
          <p:nvPr>
            <p:ph type="body" idx="1"/>
          </p:nvPr>
        </p:nvSpPr>
        <p:spPr/>
        <p:txBody>
          <a:bodyPr/>
          <a:lstStyle/>
          <a:p>
            <a:r>
              <a:rPr lang="nl-NL" dirty="0"/>
              <a:t>*Ontmoeting: bij voorkeur met gemeenschappelijke inpandige ruimte. Als dat bij aanvang niet mogelijk is, wordt een plek gereserveerd voor een toekomstige ontmoetingsruimte, of zorgen we voor bereikbare en toegankelijke voorzieningen in Het </a:t>
            </a:r>
            <a:r>
              <a:rPr lang="nl-NL" dirty="0" err="1"/>
              <a:t>Bestegoed</a:t>
            </a:r>
            <a:r>
              <a:rPr lang="nl-NL" dirty="0"/>
              <a:t>.</a:t>
            </a:r>
          </a:p>
          <a:p>
            <a:endParaRPr lang="nl-NL" dirty="0"/>
          </a:p>
          <a:p>
            <a:endParaRPr lang="nl-NL" dirty="0"/>
          </a:p>
        </p:txBody>
      </p:sp>
      <p:sp>
        <p:nvSpPr>
          <p:cNvPr id="4" name="Tijdelijke aanduiding voor dianummer 3">
            <a:extLst>
              <a:ext uri="{FF2B5EF4-FFF2-40B4-BE49-F238E27FC236}">
                <a16:creationId xmlns:a16="http://schemas.microsoft.com/office/drawing/2014/main" id="{AE74CC10-41CB-7F95-47C0-4D09FCAF066A}"/>
              </a:ext>
            </a:extLst>
          </p:cNvPr>
          <p:cNvSpPr>
            <a:spLocks noGrp="1"/>
          </p:cNvSpPr>
          <p:nvPr>
            <p:ph type="sldNum" sz="quarter" idx="5"/>
          </p:nvPr>
        </p:nvSpPr>
        <p:spPr/>
        <p:txBody>
          <a:bodyPr/>
          <a:lstStyle/>
          <a:p>
            <a:fld id="{2A70CEED-B6D5-400C-B97D-369C963AD0CE}" type="slidenum">
              <a:rPr lang="nl-NL" smtClean="0"/>
              <a:t>8</a:t>
            </a:fld>
            <a:endParaRPr lang="nl-NL"/>
          </a:p>
        </p:txBody>
      </p:sp>
    </p:spTree>
    <p:extLst>
      <p:ext uri="{BB962C8B-B14F-4D97-AF65-F5344CB8AC3E}">
        <p14:creationId xmlns:p14="http://schemas.microsoft.com/office/powerpoint/2010/main" val="2906394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A70CEED-B6D5-400C-B97D-369C963AD0CE}" type="slidenum">
              <a:rPr lang="nl-NL" smtClean="0"/>
              <a:t>9</a:t>
            </a:fld>
            <a:endParaRPr lang="nl-NL"/>
          </a:p>
        </p:txBody>
      </p:sp>
    </p:spTree>
    <p:extLst>
      <p:ext uri="{BB962C8B-B14F-4D97-AF65-F5344CB8AC3E}">
        <p14:creationId xmlns:p14="http://schemas.microsoft.com/office/powerpoint/2010/main" val="2433258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B9224-77B3-E928-10AB-CAEDED4B47F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D3AEA28-3875-A5D5-A0B0-C0478B4290C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A3D7B8E-9EBD-F87A-B324-7DA5C8EAAC11}"/>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14DDDE49-70AC-B4F5-460D-A2AE7AB6DD5E}"/>
              </a:ext>
            </a:extLst>
          </p:cNvPr>
          <p:cNvSpPr>
            <a:spLocks noGrp="1"/>
          </p:cNvSpPr>
          <p:nvPr>
            <p:ph type="sldNum" sz="quarter" idx="5"/>
          </p:nvPr>
        </p:nvSpPr>
        <p:spPr/>
        <p:txBody>
          <a:bodyPr/>
          <a:lstStyle/>
          <a:p>
            <a:fld id="{2A70CEED-B6D5-400C-B97D-369C963AD0CE}" type="slidenum">
              <a:rPr lang="nl-NL" smtClean="0"/>
              <a:t>10</a:t>
            </a:fld>
            <a:endParaRPr lang="nl-NL"/>
          </a:p>
        </p:txBody>
      </p:sp>
    </p:spTree>
    <p:extLst>
      <p:ext uri="{BB962C8B-B14F-4D97-AF65-F5344CB8AC3E}">
        <p14:creationId xmlns:p14="http://schemas.microsoft.com/office/powerpoint/2010/main" val="2778659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7403B1-5BF7-C349-B267-3CBCCC7BF898}"/>
              </a:ext>
            </a:extLst>
          </p:cNvPr>
          <p:cNvSpPr>
            <a:spLocks noGrp="1"/>
          </p:cNvSpPr>
          <p:nvPr>
            <p:ph type="ctrTitle" hasCustomPrompt="1"/>
          </p:nvPr>
        </p:nvSpPr>
        <p:spPr>
          <a:xfrm>
            <a:off x="515255" y="5050969"/>
            <a:ext cx="9144000" cy="737734"/>
          </a:xfrm>
        </p:spPr>
        <p:txBody>
          <a:bodyPr anchor="b">
            <a:normAutofit/>
          </a:bodyPr>
          <a:lstStyle>
            <a:lvl1pPr algn="l">
              <a:defRPr sz="4000" b="1">
                <a:solidFill>
                  <a:srgbClr val="00633B"/>
                </a:solidFill>
                <a:latin typeface="Verdana"/>
                <a:cs typeface="Verdana"/>
              </a:defRPr>
            </a:lvl1pPr>
          </a:lstStyle>
          <a:p>
            <a:r>
              <a:rPr lang="nl-NL"/>
              <a:t>Titel van de presentatie</a:t>
            </a:r>
          </a:p>
        </p:txBody>
      </p:sp>
      <p:sp>
        <p:nvSpPr>
          <p:cNvPr id="3" name="Ondertitel 2">
            <a:extLst>
              <a:ext uri="{FF2B5EF4-FFF2-40B4-BE49-F238E27FC236}">
                <a16:creationId xmlns:a16="http://schemas.microsoft.com/office/drawing/2014/main" id="{9E67295C-6C7C-CA4A-B56D-F3B2FCE9080B}"/>
              </a:ext>
            </a:extLst>
          </p:cNvPr>
          <p:cNvSpPr>
            <a:spLocks noGrp="1"/>
          </p:cNvSpPr>
          <p:nvPr>
            <p:ph type="subTitle" idx="1" hasCustomPrompt="1"/>
          </p:nvPr>
        </p:nvSpPr>
        <p:spPr>
          <a:xfrm>
            <a:off x="551542" y="5763379"/>
            <a:ext cx="9144000" cy="485021"/>
          </a:xfrm>
        </p:spPr>
        <p:txBody>
          <a:bodyPr>
            <a:normAutofit/>
          </a:bodyPr>
          <a:lstStyle>
            <a:lvl1pPr marL="0" indent="0" algn="l">
              <a:buNone/>
              <a:defRPr sz="2100" b="1">
                <a:latin typeface="Verdana"/>
                <a:cs typeface="Verdan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err="1"/>
              <a:t>Subkop</a:t>
            </a:r>
            <a:r>
              <a:rPr lang="nl-NL"/>
              <a:t> van de presentatie • 00-00-2019</a:t>
            </a:r>
          </a:p>
        </p:txBody>
      </p:sp>
    </p:spTree>
    <p:extLst>
      <p:ext uri="{BB962C8B-B14F-4D97-AF65-F5344CB8AC3E}">
        <p14:creationId xmlns:p14="http://schemas.microsoft.com/office/powerpoint/2010/main" val="119599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B212E4-9C63-E245-8E8F-38201A5C873F}"/>
              </a:ext>
            </a:extLst>
          </p:cNvPr>
          <p:cNvSpPr>
            <a:spLocks noGrp="1"/>
          </p:cNvSpPr>
          <p:nvPr>
            <p:ph type="title" hasCustomPrompt="1"/>
          </p:nvPr>
        </p:nvSpPr>
        <p:spPr>
          <a:xfrm>
            <a:off x="654750" y="365126"/>
            <a:ext cx="10782306" cy="982486"/>
          </a:xfrm>
        </p:spPr>
        <p:txBody>
          <a:bodyPr>
            <a:normAutofit/>
          </a:bodyPr>
          <a:lstStyle>
            <a:lvl1pPr>
              <a:defRPr sz="4000" b="1">
                <a:solidFill>
                  <a:srgbClr val="00633B"/>
                </a:solidFill>
                <a:latin typeface="Verdana"/>
                <a:cs typeface="Verdana"/>
              </a:defRPr>
            </a:lvl1pPr>
          </a:lstStyle>
          <a:p>
            <a:r>
              <a:rPr lang="nl-NL"/>
              <a:t>De titel van de dia</a:t>
            </a:r>
          </a:p>
        </p:txBody>
      </p:sp>
      <p:sp>
        <p:nvSpPr>
          <p:cNvPr id="3" name="Tijdelijke aanduiding voor inhoud 2">
            <a:extLst>
              <a:ext uri="{FF2B5EF4-FFF2-40B4-BE49-F238E27FC236}">
                <a16:creationId xmlns:a16="http://schemas.microsoft.com/office/drawing/2014/main" id="{5D1CB257-5665-244F-B548-A3E78E3D9010}"/>
              </a:ext>
            </a:extLst>
          </p:cNvPr>
          <p:cNvSpPr>
            <a:spLocks noGrp="1"/>
          </p:cNvSpPr>
          <p:nvPr>
            <p:ph idx="1"/>
          </p:nvPr>
        </p:nvSpPr>
        <p:spPr>
          <a:xfrm>
            <a:off x="654750" y="1649237"/>
            <a:ext cx="10782306" cy="3593042"/>
          </a:xfrm>
        </p:spPr>
        <p:txBody>
          <a:bodyPr>
            <a:normAutofit/>
          </a:bodyPr>
          <a:lstStyle>
            <a:lvl1pPr>
              <a:defRPr sz="2000">
                <a:latin typeface="Verdana"/>
                <a:cs typeface="Verdana"/>
              </a:defRPr>
            </a:lvl1pPr>
            <a:lvl2pPr>
              <a:defRPr sz="2000">
                <a:latin typeface="Verdana"/>
                <a:cs typeface="Verdana"/>
              </a:defRPr>
            </a:lvl2pPr>
            <a:lvl3pPr>
              <a:defRPr sz="2000">
                <a:latin typeface="Verdana"/>
                <a:cs typeface="Verdana"/>
              </a:defRPr>
            </a:lvl3pPr>
            <a:lvl4pPr>
              <a:defRPr sz="2000">
                <a:latin typeface="Verdana"/>
                <a:cs typeface="Verdana"/>
              </a:defRPr>
            </a:lvl4pPr>
            <a:lvl5pPr>
              <a:defRPr sz="2000">
                <a:latin typeface="Verdana"/>
                <a:cs typeface="Verdana"/>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7" name="Afbeelding 6"/>
          <p:cNvPicPr>
            <a:picLocks noChangeAspect="1"/>
          </p:cNvPicPr>
          <p:nvPr userDrawn="1"/>
        </p:nvPicPr>
        <p:blipFill>
          <a:blip r:embed="rId3"/>
          <a:stretch>
            <a:fillRect/>
          </a:stretch>
        </p:blipFill>
        <p:spPr>
          <a:xfrm>
            <a:off x="9826171" y="5763379"/>
            <a:ext cx="2039258" cy="713740"/>
          </a:xfrm>
          <a:prstGeom prst="rect">
            <a:avLst/>
          </a:prstGeom>
        </p:spPr>
      </p:pic>
    </p:spTree>
    <p:extLst>
      <p:ext uri="{BB962C8B-B14F-4D97-AF65-F5344CB8AC3E}">
        <p14:creationId xmlns:p14="http://schemas.microsoft.com/office/powerpoint/2010/main" val="1985115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oud van twee">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AD4213-3853-0840-8186-E8CF7AC2835A}"/>
              </a:ext>
            </a:extLst>
          </p:cNvPr>
          <p:cNvSpPr>
            <a:spLocks noGrp="1"/>
          </p:cNvSpPr>
          <p:nvPr>
            <p:ph sz="half" idx="1"/>
          </p:nvPr>
        </p:nvSpPr>
        <p:spPr>
          <a:xfrm>
            <a:off x="655200" y="1648800"/>
            <a:ext cx="5181600" cy="3510575"/>
          </a:xfrm>
        </p:spPr>
        <p:txBody>
          <a:bodyPr>
            <a:normAutofit/>
          </a:bodyPr>
          <a:lstStyle>
            <a:lvl1pPr>
              <a:defRPr sz="2000">
                <a:latin typeface="Verdana"/>
                <a:cs typeface="Verdana"/>
              </a:defRPr>
            </a:lvl1pPr>
            <a:lvl2pPr>
              <a:defRPr sz="2000">
                <a:latin typeface="Verdana"/>
                <a:cs typeface="Verdana"/>
              </a:defRPr>
            </a:lvl2pPr>
            <a:lvl3pPr>
              <a:defRPr sz="2000">
                <a:latin typeface="Verdana"/>
                <a:cs typeface="Verdana"/>
              </a:defRPr>
            </a:lvl3pPr>
            <a:lvl4pPr>
              <a:defRPr sz="2000">
                <a:latin typeface="Verdana"/>
                <a:cs typeface="Verdana"/>
              </a:defRPr>
            </a:lvl4pPr>
            <a:lvl5pPr>
              <a:defRPr sz="2000">
                <a:latin typeface="Verdana"/>
                <a:cs typeface="Verdana"/>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DC6C451-CF4C-524E-9B64-432D1B13DE6B}"/>
              </a:ext>
            </a:extLst>
          </p:cNvPr>
          <p:cNvSpPr>
            <a:spLocks noGrp="1"/>
          </p:cNvSpPr>
          <p:nvPr>
            <p:ph sz="half" idx="2"/>
          </p:nvPr>
        </p:nvSpPr>
        <p:spPr>
          <a:xfrm>
            <a:off x="6101644" y="1654092"/>
            <a:ext cx="5181600" cy="3510575"/>
          </a:xfrm>
        </p:spPr>
        <p:txBody>
          <a:bodyPr>
            <a:normAutofit/>
          </a:bodyPr>
          <a:lstStyle>
            <a:lvl1pPr>
              <a:defRPr sz="2000">
                <a:latin typeface="Verdana"/>
                <a:cs typeface="Verdana"/>
              </a:defRPr>
            </a:lvl1pPr>
            <a:lvl2pPr>
              <a:defRPr sz="2000">
                <a:latin typeface="Verdana"/>
                <a:cs typeface="Verdana"/>
              </a:defRPr>
            </a:lvl2pPr>
            <a:lvl3pPr>
              <a:defRPr sz="2000">
                <a:latin typeface="Verdana"/>
                <a:cs typeface="Verdana"/>
              </a:defRPr>
            </a:lvl3pPr>
            <a:lvl4pPr>
              <a:defRPr sz="2000">
                <a:latin typeface="Verdana"/>
                <a:cs typeface="Verdana"/>
              </a:defRPr>
            </a:lvl4pPr>
            <a:lvl5pPr>
              <a:defRPr sz="2000">
                <a:latin typeface="Verdana"/>
                <a:cs typeface="Verdana"/>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tel 1">
            <a:extLst>
              <a:ext uri="{FF2B5EF4-FFF2-40B4-BE49-F238E27FC236}">
                <a16:creationId xmlns:a16="http://schemas.microsoft.com/office/drawing/2014/main" id="{C4F9215B-B19D-684A-803F-842F3843E3EF}"/>
              </a:ext>
            </a:extLst>
          </p:cNvPr>
          <p:cNvSpPr>
            <a:spLocks noGrp="1"/>
          </p:cNvSpPr>
          <p:nvPr>
            <p:ph type="title" hasCustomPrompt="1"/>
          </p:nvPr>
        </p:nvSpPr>
        <p:spPr>
          <a:xfrm>
            <a:off x="654750" y="405884"/>
            <a:ext cx="10515600" cy="905377"/>
          </a:xfrm>
        </p:spPr>
        <p:txBody>
          <a:bodyPr>
            <a:normAutofit/>
          </a:bodyPr>
          <a:lstStyle>
            <a:lvl1pPr>
              <a:defRPr sz="4000" b="1">
                <a:solidFill>
                  <a:srgbClr val="00633B"/>
                </a:solidFill>
                <a:latin typeface="Verdana"/>
                <a:cs typeface="Verdana"/>
              </a:defRPr>
            </a:lvl1pPr>
          </a:lstStyle>
          <a:p>
            <a:r>
              <a:rPr lang="nl-NL"/>
              <a:t>De titel van de dia</a:t>
            </a:r>
          </a:p>
        </p:txBody>
      </p:sp>
      <p:pic>
        <p:nvPicPr>
          <p:cNvPr id="11" name="Afbeelding 10"/>
          <p:cNvPicPr>
            <a:picLocks noChangeAspect="1"/>
          </p:cNvPicPr>
          <p:nvPr userDrawn="1"/>
        </p:nvPicPr>
        <p:blipFill>
          <a:blip r:embed="rId3"/>
          <a:stretch>
            <a:fillRect/>
          </a:stretch>
        </p:blipFill>
        <p:spPr>
          <a:xfrm>
            <a:off x="9826171" y="5763379"/>
            <a:ext cx="2039258" cy="713740"/>
          </a:xfrm>
          <a:prstGeom prst="rect">
            <a:avLst/>
          </a:prstGeom>
        </p:spPr>
      </p:pic>
    </p:spTree>
    <p:extLst>
      <p:ext uri="{BB962C8B-B14F-4D97-AF65-F5344CB8AC3E}">
        <p14:creationId xmlns:p14="http://schemas.microsoft.com/office/powerpoint/2010/main" val="668077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7251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angepaste indeling">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21785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285161D-0DF9-6548-9F77-8576B177AF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697F9AC-62ED-C44C-94C8-EB21CBB282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796513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toren-oude-raadhui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7124" cy="6858000"/>
          </a:xfrm>
          <a:prstGeom prst="rect">
            <a:avLst/>
          </a:prstGeom>
        </p:spPr>
      </p:pic>
      <p:pic>
        <p:nvPicPr>
          <p:cNvPr id="3" name="Afbeelding 2">
            <a:extLst>
              <a:ext uri="{FF2B5EF4-FFF2-40B4-BE49-F238E27FC236}">
                <a16:creationId xmlns:a16="http://schemas.microsoft.com/office/drawing/2014/main" id="{472F84A0-29BF-5841-9AD8-FEE1E7E4B2F7}"/>
              </a:ext>
            </a:extLst>
          </p:cNvPr>
          <p:cNvPicPr>
            <a:picLocks noChangeAspect="1"/>
          </p:cNvPicPr>
          <p:nvPr/>
        </p:nvPicPr>
        <p:blipFill>
          <a:blip r:embed="rId4"/>
          <a:stretch>
            <a:fillRect/>
          </a:stretch>
        </p:blipFill>
        <p:spPr>
          <a:xfrm>
            <a:off x="0" y="3575914"/>
            <a:ext cx="12192000" cy="3282086"/>
          </a:xfrm>
          <a:prstGeom prst="rect">
            <a:avLst/>
          </a:prstGeom>
        </p:spPr>
      </p:pic>
      <p:sp>
        <p:nvSpPr>
          <p:cNvPr id="4" name="Titel 3"/>
          <p:cNvSpPr>
            <a:spLocks noGrp="1"/>
          </p:cNvSpPr>
          <p:nvPr>
            <p:ph type="ctrTitle"/>
          </p:nvPr>
        </p:nvSpPr>
        <p:spPr/>
        <p:txBody>
          <a:bodyPr>
            <a:normAutofit fontScale="90000"/>
          </a:bodyPr>
          <a:lstStyle/>
          <a:p>
            <a:r>
              <a:rPr lang="nl-NL" dirty="0"/>
              <a:t>Woningbouw Dorpshuis Elst</a:t>
            </a:r>
            <a:br>
              <a:rPr lang="nl-NL" dirty="0"/>
            </a:br>
            <a:r>
              <a:rPr lang="nl-NL" sz="2200" dirty="0"/>
              <a:t>11 december 2025</a:t>
            </a:r>
          </a:p>
        </p:txBody>
      </p:sp>
      <p:pic>
        <p:nvPicPr>
          <p:cNvPr id="8" name="Afbeelding 7"/>
          <p:cNvPicPr>
            <a:picLocks noChangeAspect="1"/>
          </p:cNvPicPr>
          <p:nvPr/>
        </p:nvPicPr>
        <p:blipFill>
          <a:blip r:embed="rId5"/>
          <a:stretch>
            <a:fillRect/>
          </a:stretch>
        </p:blipFill>
        <p:spPr>
          <a:xfrm>
            <a:off x="9826171" y="5763379"/>
            <a:ext cx="2039258" cy="713740"/>
          </a:xfrm>
          <a:prstGeom prst="rect">
            <a:avLst/>
          </a:prstGeom>
        </p:spPr>
      </p:pic>
    </p:spTree>
    <p:extLst>
      <p:ext uri="{BB962C8B-B14F-4D97-AF65-F5344CB8AC3E}">
        <p14:creationId xmlns:p14="http://schemas.microsoft.com/office/powerpoint/2010/main" val="539450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2DD97-BD40-EE50-7C16-C747C8C7D51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7F35944-5CDA-CCE4-E775-598F2AE8DB95}"/>
              </a:ext>
            </a:extLst>
          </p:cNvPr>
          <p:cNvSpPr>
            <a:spLocks noGrp="1"/>
          </p:cNvSpPr>
          <p:nvPr>
            <p:ph type="title"/>
          </p:nvPr>
        </p:nvSpPr>
        <p:spPr/>
        <p:txBody>
          <a:bodyPr/>
          <a:lstStyle/>
          <a:p>
            <a:r>
              <a:rPr lang="nl-NL" dirty="0"/>
              <a:t>Kaders (3)</a:t>
            </a:r>
          </a:p>
        </p:txBody>
      </p:sp>
      <p:sp>
        <p:nvSpPr>
          <p:cNvPr id="3" name="Tijdelijke aanduiding voor inhoud 2">
            <a:extLst>
              <a:ext uri="{FF2B5EF4-FFF2-40B4-BE49-F238E27FC236}">
                <a16:creationId xmlns:a16="http://schemas.microsoft.com/office/drawing/2014/main" id="{74A3DD02-358A-5375-1D1E-335B36156493}"/>
              </a:ext>
            </a:extLst>
          </p:cNvPr>
          <p:cNvSpPr>
            <a:spLocks noGrp="1"/>
          </p:cNvSpPr>
          <p:nvPr>
            <p:ph idx="1"/>
          </p:nvPr>
        </p:nvSpPr>
        <p:spPr/>
        <p:txBody>
          <a:bodyPr>
            <a:normAutofit/>
          </a:bodyPr>
          <a:lstStyle/>
          <a:p>
            <a:pPr marL="0" indent="0">
              <a:lnSpc>
                <a:spcPct val="160000"/>
              </a:lnSpc>
              <a:spcBef>
                <a:spcPts val="0"/>
              </a:spcBef>
              <a:buNone/>
            </a:pPr>
            <a:r>
              <a:rPr lang="nl-NL" b="1" dirty="0"/>
              <a:t>Stedenbouwkundige kaders</a:t>
            </a:r>
          </a:p>
          <a:p>
            <a:pPr>
              <a:lnSpc>
                <a:spcPct val="160000"/>
              </a:lnSpc>
              <a:spcBef>
                <a:spcPts val="0"/>
              </a:spcBef>
            </a:pPr>
            <a:r>
              <a:rPr lang="nl-NL" dirty="0"/>
              <a:t>bouwvlak zoals de bestaande bebouwing</a:t>
            </a:r>
          </a:p>
          <a:p>
            <a:pPr>
              <a:lnSpc>
                <a:spcPct val="160000"/>
              </a:lnSpc>
              <a:spcBef>
                <a:spcPts val="0"/>
              </a:spcBef>
            </a:pPr>
            <a:r>
              <a:rPr lang="nl-NL" dirty="0"/>
              <a:t>bouwhoogte: niet hoger dan de monumentale bebouwing = circa 2 bouwlagen met daar bovenop kap of </a:t>
            </a:r>
            <a:r>
              <a:rPr lang="nl-NL" dirty="0" err="1"/>
              <a:t>terugliggende</a:t>
            </a:r>
            <a:r>
              <a:rPr lang="nl-NL" dirty="0"/>
              <a:t> derde laag</a:t>
            </a:r>
            <a:br>
              <a:rPr lang="nl-NL" dirty="0"/>
            </a:br>
            <a:r>
              <a:rPr lang="nl-NL" dirty="0"/>
              <a:t>Dit is een laag minder dan in de vorige verkoopprocedure. </a:t>
            </a:r>
          </a:p>
          <a:p>
            <a:pPr>
              <a:lnSpc>
                <a:spcPct val="160000"/>
              </a:lnSpc>
              <a:spcBef>
                <a:spcPts val="0"/>
              </a:spcBef>
            </a:pPr>
            <a:r>
              <a:rPr lang="nl-NL" dirty="0"/>
              <a:t>(…)</a:t>
            </a:r>
          </a:p>
          <a:p>
            <a:pPr>
              <a:lnSpc>
                <a:spcPct val="160000"/>
              </a:lnSpc>
              <a:spcBef>
                <a:spcPts val="0"/>
              </a:spcBef>
            </a:pPr>
            <a:endParaRPr lang="nl-NL"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2098190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68AB828-9A0D-E2EE-D6AB-F253EE00D244}"/>
              </a:ext>
            </a:extLst>
          </p:cNvPr>
          <p:cNvPicPr>
            <a:picLocks noChangeAspect="1"/>
          </p:cNvPicPr>
          <p:nvPr/>
        </p:nvPicPr>
        <p:blipFill>
          <a:blip r:embed="rId3"/>
          <a:srcRect l="48200" t="16001" r="8400" b="24452"/>
          <a:stretch>
            <a:fillRect/>
          </a:stretch>
        </p:blipFill>
        <p:spPr>
          <a:xfrm>
            <a:off x="0" y="0"/>
            <a:ext cx="8335710" cy="6433359"/>
          </a:xfrm>
          <a:prstGeom prst="rect">
            <a:avLst/>
          </a:prstGeom>
        </p:spPr>
      </p:pic>
      <p:sp>
        <p:nvSpPr>
          <p:cNvPr id="2" name="Titel 1">
            <a:extLst>
              <a:ext uri="{FF2B5EF4-FFF2-40B4-BE49-F238E27FC236}">
                <a16:creationId xmlns:a16="http://schemas.microsoft.com/office/drawing/2014/main" id="{04CA5EAD-9719-4207-FD1B-714B9088B1E2}"/>
              </a:ext>
            </a:extLst>
          </p:cNvPr>
          <p:cNvSpPr>
            <a:spLocks noGrp="1"/>
          </p:cNvSpPr>
          <p:nvPr>
            <p:ph type="title"/>
          </p:nvPr>
        </p:nvSpPr>
        <p:spPr>
          <a:xfrm>
            <a:off x="7895629" y="424641"/>
            <a:ext cx="3756096" cy="1341120"/>
          </a:xfrm>
        </p:spPr>
        <p:txBody>
          <a:bodyPr>
            <a:normAutofit/>
          </a:bodyPr>
          <a:lstStyle/>
          <a:p>
            <a:r>
              <a:rPr lang="nl-NL" sz="3600" dirty="0"/>
              <a:t>Bouwenvelop</a:t>
            </a:r>
            <a:br>
              <a:rPr lang="nl-NL" sz="3600" dirty="0"/>
            </a:br>
            <a:r>
              <a:rPr lang="nl-NL" sz="1400" dirty="0"/>
              <a:t>bebouwing moet daarbinnen blijven</a:t>
            </a:r>
          </a:p>
        </p:txBody>
      </p:sp>
    </p:spTree>
    <p:extLst>
      <p:ext uri="{BB962C8B-B14F-4D97-AF65-F5344CB8AC3E}">
        <p14:creationId xmlns:p14="http://schemas.microsoft.com/office/powerpoint/2010/main" val="2505291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575B0-0DDB-AE73-94B0-2D0831F004A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28830BA-7B58-588C-A6C6-4DDE86B2713A}"/>
              </a:ext>
            </a:extLst>
          </p:cNvPr>
          <p:cNvSpPr>
            <a:spLocks noGrp="1"/>
          </p:cNvSpPr>
          <p:nvPr>
            <p:ph type="title"/>
          </p:nvPr>
        </p:nvSpPr>
        <p:spPr/>
        <p:txBody>
          <a:bodyPr/>
          <a:lstStyle/>
          <a:p>
            <a:r>
              <a:rPr lang="nl-NL"/>
              <a:t>Meer informatie over het besluit?</a:t>
            </a:r>
          </a:p>
        </p:txBody>
      </p:sp>
      <p:sp>
        <p:nvSpPr>
          <p:cNvPr id="3" name="Tijdelijke aanduiding voor inhoud 2">
            <a:extLst>
              <a:ext uri="{FF2B5EF4-FFF2-40B4-BE49-F238E27FC236}">
                <a16:creationId xmlns:a16="http://schemas.microsoft.com/office/drawing/2014/main" id="{C40BD92A-2324-5174-D572-4A565D2859C7}"/>
              </a:ext>
            </a:extLst>
          </p:cNvPr>
          <p:cNvSpPr>
            <a:spLocks noGrp="1"/>
          </p:cNvSpPr>
          <p:nvPr>
            <p:ph idx="1"/>
          </p:nvPr>
        </p:nvSpPr>
        <p:spPr/>
        <p:txBody>
          <a:bodyPr/>
          <a:lstStyle/>
          <a:p>
            <a:pPr marL="0" indent="0">
              <a:buNone/>
            </a:pPr>
            <a:r>
              <a:rPr lang="nl-NL"/>
              <a:t>Volledige besluit op rhenen.raadsinformatie.nl</a:t>
            </a:r>
          </a:p>
          <a:p>
            <a:pPr marL="0" indent="0">
              <a:buNone/>
            </a:pPr>
            <a:r>
              <a:rPr lang="nl-NL"/>
              <a:t>Vergadering van 30 september</a:t>
            </a:r>
          </a:p>
        </p:txBody>
      </p:sp>
      <p:pic>
        <p:nvPicPr>
          <p:cNvPr id="5" name="Afbeelding 4">
            <a:extLst>
              <a:ext uri="{FF2B5EF4-FFF2-40B4-BE49-F238E27FC236}">
                <a16:creationId xmlns:a16="http://schemas.microsoft.com/office/drawing/2014/main" id="{BE9383D3-18F5-EDAD-A6C9-A5568CEA00FD}"/>
              </a:ext>
            </a:extLst>
          </p:cNvPr>
          <p:cNvPicPr>
            <a:picLocks noChangeAspect="1"/>
          </p:cNvPicPr>
          <p:nvPr/>
        </p:nvPicPr>
        <p:blipFill>
          <a:blip r:embed="rId3"/>
          <a:srcRect l="50000" t="5532" b="6192"/>
          <a:stretch>
            <a:fillRect/>
          </a:stretch>
        </p:blipFill>
        <p:spPr>
          <a:xfrm>
            <a:off x="654749" y="2764970"/>
            <a:ext cx="7507563" cy="3727903"/>
          </a:xfrm>
          <a:prstGeom prst="rect">
            <a:avLst/>
          </a:prstGeom>
          <a:ln w="22225">
            <a:solidFill>
              <a:schemeClr val="accent1"/>
            </a:solidFill>
          </a:ln>
        </p:spPr>
      </p:pic>
    </p:spTree>
    <p:extLst>
      <p:ext uri="{BB962C8B-B14F-4D97-AF65-F5344CB8AC3E}">
        <p14:creationId xmlns:p14="http://schemas.microsoft.com/office/powerpoint/2010/main" val="3313473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9BCBC5-A66D-F91B-8684-AAB2B6D4F231}"/>
              </a:ext>
            </a:extLst>
          </p:cNvPr>
          <p:cNvSpPr>
            <a:spLocks noGrp="1"/>
          </p:cNvSpPr>
          <p:nvPr>
            <p:ph type="title"/>
          </p:nvPr>
        </p:nvSpPr>
        <p:spPr/>
        <p:txBody>
          <a:bodyPr/>
          <a:lstStyle/>
          <a:p>
            <a:r>
              <a:rPr lang="nl-NL"/>
              <a:t>Vragen voor vanavond</a:t>
            </a:r>
          </a:p>
        </p:txBody>
      </p:sp>
      <p:sp>
        <p:nvSpPr>
          <p:cNvPr id="3" name="Tijdelijke aanduiding voor inhoud 2">
            <a:extLst>
              <a:ext uri="{FF2B5EF4-FFF2-40B4-BE49-F238E27FC236}">
                <a16:creationId xmlns:a16="http://schemas.microsoft.com/office/drawing/2014/main" id="{DDA83C97-763F-B1AB-19A5-67C8EC9A409D}"/>
              </a:ext>
            </a:extLst>
          </p:cNvPr>
          <p:cNvSpPr>
            <a:spLocks noGrp="1"/>
          </p:cNvSpPr>
          <p:nvPr>
            <p:ph idx="1"/>
          </p:nvPr>
        </p:nvSpPr>
        <p:spPr/>
        <p:txBody>
          <a:bodyPr/>
          <a:lstStyle/>
          <a:p>
            <a:pPr>
              <a:lnSpc>
                <a:spcPct val="160000"/>
              </a:lnSpc>
              <a:spcBef>
                <a:spcPts val="0"/>
              </a:spcBef>
            </a:pPr>
            <a:r>
              <a:rPr lang="nl-NL" dirty="0"/>
              <a:t>Wat is belangrijk voor omwonenden bij de nieuwe inrichting van locatie Dorpshuis? (ook besproken op 9 december)</a:t>
            </a:r>
          </a:p>
          <a:p>
            <a:pPr lvl="0">
              <a:lnSpc>
                <a:spcPct val="160000"/>
              </a:lnSpc>
              <a:spcBef>
                <a:spcPts val="0"/>
              </a:spcBef>
            </a:pPr>
            <a:r>
              <a:rPr lang="nl-NL" dirty="0"/>
              <a:t>Hoe maken we het Dorpshuis aantrekkelijk voor senioren en andere 1 en 2 persoonshuishoudens om er te willen wonen?  </a:t>
            </a:r>
          </a:p>
          <a:p>
            <a:pPr lvl="0">
              <a:lnSpc>
                <a:spcPct val="160000"/>
              </a:lnSpc>
              <a:spcBef>
                <a:spcPts val="0"/>
              </a:spcBef>
            </a:pPr>
            <a:r>
              <a:rPr lang="nl-NL" dirty="0"/>
              <a:t>Wat hebben senioren nodig om zo lang mogelijk zelfstandig te kunnen wonen? </a:t>
            </a:r>
          </a:p>
          <a:p>
            <a:endParaRPr lang="nl-NL" dirty="0"/>
          </a:p>
        </p:txBody>
      </p:sp>
    </p:spTree>
    <p:extLst>
      <p:ext uri="{BB962C8B-B14F-4D97-AF65-F5344CB8AC3E}">
        <p14:creationId xmlns:p14="http://schemas.microsoft.com/office/powerpoint/2010/main" val="63632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CFDF18-F2B3-5FB8-1197-B4B054F6A40B}"/>
              </a:ext>
            </a:extLst>
          </p:cNvPr>
          <p:cNvSpPr>
            <a:spLocks noGrp="1"/>
          </p:cNvSpPr>
          <p:nvPr>
            <p:ph type="title"/>
          </p:nvPr>
        </p:nvSpPr>
        <p:spPr/>
        <p:txBody>
          <a:bodyPr/>
          <a:lstStyle/>
          <a:p>
            <a:r>
              <a:rPr lang="nl-NL"/>
              <a:t>Vervolg (1)</a:t>
            </a:r>
          </a:p>
        </p:txBody>
      </p:sp>
      <p:sp>
        <p:nvSpPr>
          <p:cNvPr id="3" name="Tijdelijke aanduiding voor inhoud 2">
            <a:extLst>
              <a:ext uri="{FF2B5EF4-FFF2-40B4-BE49-F238E27FC236}">
                <a16:creationId xmlns:a16="http://schemas.microsoft.com/office/drawing/2014/main" id="{9742606C-4567-7655-17C9-77DE3834935A}"/>
              </a:ext>
            </a:extLst>
          </p:cNvPr>
          <p:cNvSpPr>
            <a:spLocks noGrp="1"/>
          </p:cNvSpPr>
          <p:nvPr>
            <p:ph idx="1"/>
          </p:nvPr>
        </p:nvSpPr>
        <p:spPr/>
        <p:txBody>
          <a:bodyPr>
            <a:normAutofit fontScale="92500" lnSpcReduction="10000"/>
          </a:bodyPr>
          <a:lstStyle/>
          <a:p>
            <a:pPr marL="0" indent="0">
              <a:lnSpc>
                <a:spcPct val="160000"/>
              </a:lnSpc>
              <a:spcBef>
                <a:spcPts val="0"/>
              </a:spcBef>
              <a:buNone/>
            </a:pPr>
            <a:r>
              <a:rPr lang="nl-NL" dirty="0"/>
              <a:t>Planning (voorlopig)</a:t>
            </a:r>
          </a:p>
          <a:p>
            <a:pPr>
              <a:lnSpc>
                <a:spcPct val="160000"/>
              </a:lnSpc>
              <a:spcBef>
                <a:spcPts val="0"/>
              </a:spcBef>
            </a:pPr>
            <a:r>
              <a:rPr lang="nl-NL" dirty="0"/>
              <a:t>verslag</a:t>
            </a:r>
          </a:p>
          <a:p>
            <a:pPr>
              <a:lnSpc>
                <a:spcPct val="160000"/>
              </a:lnSpc>
              <a:spcBef>
                <a:spcPts val="0"/>
              </a:spcBef>
            </a:pPr>
            <a:r>
              <a:rPr lang="nl-NL" dirty="0"/>
              <a:t>gemeente schrijft </a:t>
            </a:r>
            <a:r>
              <a:rPr lang="nl-NL" dirty="0" err="1"/>
              <a:t>concept-programma</a:t>
            </a:r>
            <a:r>
              <a:rPr lang="nl-NL" dirty="0"/>
              <a:t> van eisen. Daar kunt u op reageren (begin 2026)</a:t>
            </a:r>
          </a:p>
          <a:p>
            <a:pPr>
              <a:lnSpc>
                <a:spcPct val="160000"/>
              </a:lnSpc>
              <a:spcBef>
                <a:spcPts val="0"/>
              </a:spcBef>
            </a:pPr>
            <a:r>
              <a:rPr lang="nl-NL" dirty="0"/>
              <a:t>verkoop voorbereiden (2026)</a:t>
            </a:r>
          </a:p>
          <a:p>
            <a:pPr>
              <a:lnSpc>
                <a:spcPct val="160000"/>
              </a:lnSpc>
              <a:spcBef>
                <a:spcPts val="0"/>
              </a:spcBef>
            </a:pPr>
            <a:r>
              <a:rPr lang="nl-NL" dirty="0"/>
              <a:t>koper bekend, participatie over het plan (2027)</a:t>
            </a:r>
          </a:p>
          <a:p>
            <a:pPr>
              <a:lnSpc>
                <a:spcPct val="160000"/>
              </a:lnSpc>
              <a:spcBef>
                <a:spcPts val="0"/>
              </a:spcBef>
            </a:pPr>
            <a:r>
              <a:rPr lang="nl-NL" dirty="0"/>
              <a:t>procedures omgevingsplan en omgevingsvergunning (2027 – 2029)</a:t>
            </a:r>
          </a:p>
          <a:p>
            <a:pPr>
              <a:lnSpc>
                <a:spcPct val="160000"/>
              </a:lnSpc>
              <a:spcBef>
                <a:spcPts val="0"/>
              </a:spcBef>
            </a:pPr>
            <a:r>
              <a:rPr lang="nl-NL" dirty="0"/>
              <a:t>start bouw (2029)</a:t>
            </a:r>
          </a:p>
        </p:txBody>
      </p:sp>
    </p:spTree>
    <p:extLst>
      <p:ext uri="{BB962C8B-B14F-4D97-AF65-F5344CB8AC3E}">
        <p14:creationId xmlns:p14="http://schemas.microsoft.com/office/powerpoint/2010/main" val="3632777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0358A1-4F3B-C458-41B9-5173E3BC8391}"/>
              </a:ext>
            </a:extLst>
          </p:cNvPr>
          <p:cNvSpPr>
            <a:spLocks noGrp="1"/>
          </p:cNvSpPr>
          <p:nvPr>
            <p:ph type="title"/>
          </p:nvPr>
        </p:nvSpPr>
        <p:spPr/>
        <p:txBody>
          <a:bodyPr/>
          <a:lstStyle/>
          <a:p>
            <a:r>
              <a:rPr lang="nl-NL"/>
              <a:t>Vervolg (2)</a:t>
            </a:r>
          </a:p>
        </p:txBody>
      </p:sp>
      <p:sp>
        <p:nvSpPr>
          <p:cNvPr id="3" name="Tijdelijke aanduiding voor inhoud 2">
            <a:extLst>
              <a:ext uri="{FF2B5EF4-FFF2-40B4-BE49-F238E27FC236}">
                <a16:creationId xmlns:a16="http://schemas.microsoft.com/office/drawing/2014/main" id="{EF33D922-45A7-BD22-AE3C-0C36087E2FCF}"/>
              </a:ext>
            </a:extLst>
          </p:cNvPr>
          <p:cNvSpPr>
            <a:spLocks noGrp="1"/>
          </p:cNvSpPr>
          <p:nvPr>
            <p:ph idx="1"/>
          </p:nvPr>
        </p:nvSpPr>
        <p:spPr/>
        <p:txBody>
          <a:bodyPr/>
          <a:lstStyle/>
          <a:p>
            <a:pPr>
              <a:lnSpc>
                <a:spcPct val="160000"/>
              </a:lnSpc>
              <a:spcBef>
                <a:spcPts val="0"/>
              </a:spcBef>
            </a:pPr>
            <a:r>
              <a:rPr lang="nl-NL" dirty="0"/>
              <a:t>Wilt u het verslag? </a:t>
            </a:r>
          </a:p>
          <a:p>
            <a:pPr lvl="1">
              <a:lnSpc>
                <a:spcPct val="160000"/>
              </a:lnSpc>
              <a:spcBef>
                <a:spcPts val="0"/>
              </a:spcBef>
            </a:pPr>
            <a:r>
              <a:rPr lang="nl-NL" dirty="0"/>
              <a:t>mailadres</a:t>
            </a:r>
          </a:p>
          <a:p>
            <a:pPr lvl="1">
              <a:lnSpc>
                <a:spcPct val="160000"/>
              </a:lnSpc>
              <a:spcBef>
                <a:spcPts val="0"/>
              </a:spcBef>
            </a:pPr>
            <a:r>
              <a:rPr lang="nl-NL" dirty="0"/>
              <a:t>www.rhenen.nl, zoekterm Dorpshuis Elst</a:t>
            </a:r>
          </a:p>
          <a:p>
            <a:endParaRPr lang="nl-NL" dirty="0"/>
          </a:p>
        </p:txBody>
      </p:sp>
    </p:spTree>
    <p:extLst>
      <p:ext uri="{BB962C8B-B14F-4D97-AF65-F5344CB8AC3E}">
        <p14:creationId xmlns:p14="http://schemas.microsoft.com/office/powerpoint/2010/main" val="3142286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C5302-729C-C250-68A0-5A331CDB354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ECA2852-02EB-EF53-95CD-F2A618CFB500}"/>
              </a:ext>
            </a:extLst>
          </p:cNvPr>
          <p:cNvSpPr>
            <a:spLocks noGrp="1"/>
          </p:cNvSpPr>
          <p:nvPr>
            <p:ph type="title"/>
          </p:nvPr>
        </p:nvSpPr>
        <p:spPr/>
        <p:txBody>
          <a:bodyPr>
            <a:normAutofit/>
          </a:bodyPr>
          <a:lstStyle/>
          <a:p>
            <a:r>
              <a:rPr lang="nl-NL" dirty="0"/>
              <a:t>In gesprek</a:t>
            </a:r>
          </a:p>
        </p:txBody>
      </p:sp>
      <p:sp>
        <p:nvSpPr>
          <p:cNvPr id="3" name="Tijdelijke aanduiding voor inhoud 2">
            <a:extLst>
              <a:ext uri="{FF2B5EF4-FFF2-40B4-BE49-F238E27FC236}">
                <a16:creationId xmlns:a16="http://schemas.microsoft.com/office/drawing/2014/main" id="{47DE0832-FE96-CBA3-0E2E-B52AB45C6280}"/>
              </a:ext>
            </a:extLst>
          </p:cNvPr>
          <p:cNvSpPr>
            <a:spLocks noGrp="1"/>
          </p:cNvSpPr>
          <p:nvPr>
            <p:ph idx="1"/>
          </p:nvPr>
        </p:nvSpPr>
        <p:spPr/>
        <p:txBody>
          <a:bodyPr/>
          <a:lstStyle/>
          <a:p>
            <a:pPr>
              <a:lnSpc>
                <a:spcPct val="160000"/>
              </a:lnSpc>
              <a:spcBef>
                <a:spcPts val="0"/>
              </a:spcBef>
            </a:pPr>
            <a:r>
              <a:rPr lang="nl-NL" dirty="0"/>
              <a:t>Wat is belangrijk voor omwonenden bij de nieuwe inrichting van locatie Dorpshuis? </a:t>
            </a:r>
          </a:p>
          <a:p>
            <a:pPr lvl="0">
              <a:lnSpc>
                <a:spcPct val="160000"/>
              </a:lnSpc>
              <a:spcBef>
                <a:spcPts val="0"/>
              </a:spcBef>
            </a:pPr>
            <a:r>
              <a:rPr lang="nl-NL" dirty="0"/>
              <a:t>Hoe maken we het Dorpshuis aantrekkelijk voor senioren en andere 1 en 2 persoonshuishoudens om er te willen wonen?  </a:t>
            </a:r>
          </a:p>
          <a:p>
            <a:pPr lvl="0">
              <a:lnSpc>
                <a:spcPct val="160000"/>
              </a:lnSpc>
              <a:spcBef>
                <a:spcPts val="0"/>
              </a:spcBef>
            </a:pPr>
            <a:r>
              <a:rPr lang="nl-NL" dirty="0"/>
              <a:t>Wat hebben senioren nodig om zo lang mogelijk zelfstandig te kunnen wonen? </a:t>
            </a:r>
          </a:p>
          <a:p>
            <a:endParaRPr lang="nl-NL" dirty="0"/>
          </a:p>
        </p:txBody>
      </p:sp>
    </p:spTree>
    <p:extLst>
      <p:ext uri="{BB962C8B-B14F-4D97-AF65-F5344CB8AC3E}">
        <p14:creationId xmlns:p14="http://schemas.microsoft.com/office/powerpoint/2010/main" val="1581440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F8005A69-79FE-EBFF-A4C8-1DF779C2A397}"/>
              </a:ext>
            </a:extLst>
          </p:cNvPr>
          <p:cNvPicPr>
            <a:picLocks noChangeAspect="1"/>
          </p:cNvPicPr>
          <p:nvPr/>
        </p:nvPicPr>
        <p:blipFill>
          <a:blip r:embed="rId3"/>
          <a:srcRect l="10500" t="28889" r="22166" b="9185"/>
          <a:stretch>
            <a:fillRect/>
          </a:stretch>
        </p:blipFill>
        <p:spPr>
          <a:xfrm>
            <a:off x="754944" y="1790700"/>
            <a:ext cx="8209280" cy="4246880"/>
          </a:xfrm>
          <a:prstGeom prst="rect">
            <a:avLst/>
          </a:prstGeom>
        </p:spPr>
      </p:pic>
      <p:sp>
        <p:nvSpPr>
          <p:cNvPr id="2" name="Titel 1"/>
          <p:cNvSpPr>
            <a:spLocks noGrp="1"/>
          </p:cNvSpPr>
          <p:nvPr>
            <p:ph type="title"/>
          </p:nvPr>
        </p:nvSpPr>
        <p:spPr/>
        <p:txBody>
          <a:bodyPr/>
          <a:lstStyle/>
          <a:p>
            <a:r>
              <a:rPr lang="nl-NL" dirty="0"/>
              <a:t>Locatie Dorpshuis Elst</a:t>
            </a:r>
          </a:p>
        </p:txBody>
      </p:sp>
      <p:sp>
        <p:nvSpPr>
          <p:cNvPr id="3" name="Tijdelijke aanduiding voor inhoud 2"/>
          <p:cNvSpPr>
            <a:spLocks noGrp="1"/>
          </p:cNvSpPr>
          <p:nvPr>
            <p:ph idx="1"/>
          </p:nvPr>
        </p:nvSpPr>
        <p:spPr/>
        <p:txBody>
          <a:bodyPr/>
          <a:lstStyle/>
          <a:p>
            <a:pPr marL="0" indent="0">
              <a:buNone/>
            </a:pPr>
            <a:r>
              <a:rPr lang="nl-NL" dirty="0"/>
              <a:t>  </a:t>
            </a:r>
          </a:p>
        </p:txBody>
      </p:sp>
      <p:sp>
        <p:nvSpPr>
          <p:cNvPr id="11" name="Ovaal 10">
            <a:extLst>
              <a:ext uri="{FF2B5EF4-FFF2-40B4-BE49-F238E27FC236}">
                <a16:creationId xmlns:a16="http://schemas.microsoft.com/office/drawing/2014/main" id="{AF17758F-4B21-749D-0C0E-A584294FDD51}"/>
              </a:ext>
            </a:extLst>
          </p:cNvPr>
          <p:cNvSpPr/>
          <p:nvPr/>
        </p:nvSpPr>
        <p:spPr>
          <a:xfrm>
            <a:off x="6316225" y="5063759"/>
            <a:ext cx="457200" cy="439102"/>
          </a:xfrm>
          <a:prstGeom prst="ellipse">
            <a:avLst/>
          </a:prstGeom>
          <a:noFill/>
          <a:ln w="539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59553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2C6F57-DB73-DB66-C05F-330C81A3A6F9}"/>
              </a:ext>
            </a:extLst>
          </p:cNvPr>
          <p:cNvSpPr>
            <a:spLocks noGrp="1"/>
          </p:cNvSpPr>
          <p:nvPr>
            <p:ph type="title"/>
          </p:nvPr>
        </p:nvSpPr>
        <p:spPr/>
        <p:txBody>
          <a:bodyPr/>
          <a:lstStyle/>
          <a:p>
            <a:endParaRPr lang="nl-NL"/>
          </a:p>
        </p:txBody>
      </p:sp>
      <p:pic>
        <p:nvPicPr>
          <p:cNvPr id="7" name="Tijdelijke aanduiding voor inhoud 6">
            <a:extLst>
              <a:ext uri="{FF2B5EF4-FFF2-40B4-BE49-F238E27FC236}">
                <a16:creationId xmlns:a16="http://schemas.microsoft.com/office/drawing/2014/main" id="{B33DE677-AFEE-E1FD-675B-B441690F7222}"/>
              </a:ext>
            </a:extLst>
          </p:cNvPr>
          <p:cNvPicPr>
            <a:picLocks noGrp="1" noChangeAspect="1"/>
          </p:cNvPicPr>
          <p:nvPr>
            <p:ph idx="1"/>
          </p:nvPr>
        </p:nvPicPr>
        <p:blipFill>
          <a:blip r:embed="rId3"/>
          <a:stretch>
            <a:fillRect/>
          </a:stretch>
        </p:blipFill>
        <p:spPr>
          <a:xfrm>
            <a:off x="754944" y="255751"/>
            <a:ext cx="8497400" cy="6346497"/>
          </a:xfrm>
        </p:spPr>
      </p:pic>
      <p:sp>
        <p:nvSpPr>
          <p:cNvPr id="8" name="Tekstvak 7">
            <a:extLst>
              <a:ext uri="{FF2B5EF4-FFF2-40B4-BE49-F238E27FC236}">
                <a16:creationId xmlns:a16="http://schemas.microsoft.com/office/drawing/2014/main" id="{EA09BAE8-321B-38A2-42FB-B3F0AC6633A1}"/>
              </a:ext>
            </a:extLst>
          </p:cNvPr>
          <p:cNvSpPr txBox="1"/>
          <p:nvPr/>
        </p:nvSpPr>
        <p:spPr>
          <a:xfrm>
            <a:off x="9503229" y="1719943"/>
            <a:ext cx="1338942" cy="584775"/>
          </a:xfrm>
          <a:prstGeom prst="rect">
            <a:avLst/>
          </a:prstGeom>
          <a:noFill/>
        </p:spPr>
        <p:txBody>
          <a:bodyPr wrap="square" rtlCol="0">
            <a:spAutoFit/>
          </a:bodyPr>
          <a:lstStyle/>
          <a:p>
            <a:r>
              <a:rPr lang="nl-NL" sz="3200" dirty="0">
                <a:solidFill>
                  <a:schemeClr val="bg1"/>
                </a:solidFill>
              </a:rPr>
              <a:t>2012</a:t>
            </a:r>
          </a:p>
        </p:txBody>
      </p:sp>
    </p:spTree>
    <p:extLst>
      <p:ext uri="{BB962C8B-B14F-4D97-AF65-F5344CB8AC3E}">
        <p14:creationId xmlns:p14="http://schemas.microsoft.com/office/powerpoint/2010/main" val="4012920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535EE-89F2-02F6-4D00-A46D52DB5F8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7BA5849-D8CD-903A-C110-EDC3E393E425}"/>
              </a:ext>
            </a:extLst>
          </p:cNvPr>
          <p:cNvSpPr>
            <a:spLocks noGrp="1"/>
          </p:cNvSpPr>
          <p:nvPr>
            <p:ph type="title"/>
          </p:nvPr>
        </p:nvSpPr>
        <p:spPr/>
        <p:txBody>
          <a:bodyPr/>
          <a:lstStyle/>
          <a:p>
            <a:r>
              <a:rPr lang="nl-NL" dirty="0"/>
              <a:t>Locatie Dorpshuis Elst</a:t>
            </a:r>
          </a:p>
        </p:txBody>
      </p:sp>
      <p:sp>
        <p:nvSpPr>
          <p:cNvPr id="3" name="Tijdelijke aanduiding voor inhoud 2">
            <a:extLst>
              <a:ext uri="{FF2B5EF4-FFF2-40B4-BE49-F238E27FC236}">
                <a16:creationId xmlns:a16="http://schemas.microsoft.com/office/drawing/2014/main" id="{F0385FF6-7E4A-86D1-76AE-C61A95A0D2EC}"/>
              </a:ext>
            </a:extLst>
          </p:cNvPr>
          <p:cNvSpPr>
            <a:spLocks noGrp="1"/>
          </p:cNvSpPr>
          <p:nvPr>
            <p:ph idx="1"/>
          </p:nvPr>
        </p:nvSpPr>
        <p:spPr/>
        <p:txBody>
          <a:bodyPr/>
          <a:lstStyle/>
          <a:p>
            <a:pPr marL="0" indent="0">
              <a:buNone/>
            </a:pPr>
            <a:r>
              <a:rPr lang="nl-NL"/>
              <a:t>  </a:t>
            </a:r>
          </a:p>
        </p:txBody>
      </p:sp>
      <p:pic>
        <p:nvPicPr>
          <p:cNvPr id="6" name="Afbeelding 5" descr="Afbeelding met buitenshuis, gras, boom, huis&#10;&#10;Door AI gegenereerde inhoud is mogelijk onjuist.">
            <a:extLst>
              <a:ext uri="{FF2B5EF4-FFF2-40B4-BE49-F238E27FC236}">
                <a16:creationId xmlns:a16="http://schemas.microsoft.com/office/drawing/2014/main" id="{A44E74E8-5474-73D9-8C78-20EF826AD7E2}"/>
              </a:ext>
            </a:extLst>
          </p:cNvPr>
          <p:cNvPicPr>
            <a:picLocks noChangeAspect="1"/>
          </p:cNvPicPr>
          <p:nvPr/>
        </p:nvPicPr>
        <p:blipFill>
          <a:blip r:embed="rId3"/>
          <a:srcRect l="16259" r="16576"/>
          <a:stretch>
            <a:fillRect/>
          </a:stretch>
        </p:blipFill>
        <p:spPr>
          <a:xfrm>
            <a:off x="6374357" y="1347611"/>
            <a:ext cx="4866543" cy="3736018"/>
          </a:xfrm>
          <a:prstGeom prst="rect">
            <a:avLst/>
          </a:prstGeom>
        </p:spPr>
      </p:pic>
      <p:pic>
        <p:nvPicPr>
          <p:cNvPr id="9" name="Afbeelding 8" descr="Afbeelding met schermopname, huis, Luchtfotografie, buitenshuis&#10;&#10;Door AI gegenereerde inhoud is mogelijk onjuist.">
            <a:extLst>
              <a:ext uri="{FF2B5EF4-FFF2-40B4-BE49-F238E27FC236}">
                <a16:creationId xmlns:a16="http://schemas.microsoft.com/office/drawing/2014/main" id="{E4606CB2-0CEC-A1F4-F827-E2BD72A8B092}"/>
              </a:ext>
            </a:extLst>
          </p:cNvPr>
          <p:cNvPicPr>
            <a:picLocks noChangeAspect="1"/>
          </p:cNvPicPr>
          <p:nvPr/>
        </p:nvPicPr>
        <p:blipFill>
          <a:blip r:embed="rId4"/>
          <a:srcRect l="10523" r="10539"/>
          <a:stretch>
            <a:fillRect/>
          </a:stretch>
        </p:blipFill>
        <p:spPr>
          <a:xfrm>
            <a:off x="333463" y="1347611"/>
            <a:ext cx="5719607" cy="3736018"/>
          </a:xfrm>
          <a:prstGeom prst="rect">
            <a:avLst/>
          </a:prstGeom>
        </p:spPr>
      </p:pic>
    </p:spTree>
    <p:extLst>
      <p:ext uri="{BB962C8B-B14F-4D97-AF65-F5344CB8AC3E}">
        <p14:creationId xmlns:p14="http://schemas.microsoft.com/office/powerpoint/2010/main" val="219417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1F4639-D3AA-D669-6F0B-1582A366D7C6}"/>
              </a:ext>
            </a:extLst>
          </p:cNvPr>
          <p:cNvSpPr>
            <a:spLocks noGrp="1"/>
          </p:cNvSpPr>
          <p:nvPr>
            <p:ph type="title"/>
          </p:nvPr>
        </p:nvSpPr>
        <p:spPr/>
        <p:txBody>
          <a:bodyPr/>
          <a:lstStyle/>
          <a:p>
            <a:r>
              <a:rPr lang="nl-NL"/>
              <a:t>Besluit gemeenteraad - sept. 2025</a:t>
            </a:r>
          </a:p>
        </p:txBody>
      </p:sp>
      <p:sp>
        <p:nvSpPr>
          <p:cNvPr id="3" name="Tijdelijke aanduiding voor inhoud 2">
            <a:extLst>
              <a:ext uri="{FF2B5EF4-FFF2-40B4-BE49-F238E27FC236}">
                <a16:creationId xmlns:a16="http://schemas.microsoft.com/office/drawing/2014/main" id="{B3895937-ABF5-C3DC-C039-9EE9C96D076F}"/>
              </a:ext>
            </a:extLst>
          </p:cNvPr>
          <p:cNvSpPr>
            <a:spLocks noGrp="1"/>
          </p:cNvSpPr>
          <p:nvPr>
            <p:ph idx="1"/>
          </p:nvPr>
        </p:nvSpPr>
        <p:spPr>
          <a:xfrm>
            <a:off x="704847" y="1632479"/>
            <a:ext cx="10782306" cy="3593042"/>
          </a:xfrm>
        </p:spPr>
        <p:txBody>
          <a:bodyPr/>
          <a:lstStyle/>
          <a:p>
            <a:endParaRPr lang="nl-NL"/>
          </a:p>
        </p:txBody>
      </p:sp>
      <p:sp>
        <p:nvSpPr>
          <p:cNvPr id="4" name="Tekstvak 3">
            <a:extLst>
              <a:ext uri="{FF2B5EF4-FFF2-40B4-BE49-F238E27FC236}">
                <a16:creationId xmlns:a16="http://schemas.microsoft.com/office/drawing/2014/main" id="{D1803140-4899-C6DB-0B25-85B821C27420}"/>
              </a:ext>
            </a:extLst>
          </p:cNvPr>
          <p:cNvSpPr txBox="1"/>
          <p:nvPr/>
        </p:nvSpPr>
        <p:spPr>
          <a:xfrm>
            <a:off x="4438650" y="1777952"/>
            <a:ext cx="1971675" cy="707886"/>
          </a:xfrm>
          <a:prstGeom prst="rect">
            <a:avLst/>
          </a:prstGeom>
          <a:noFill/>
        </p:spPr>
        <p:txBody>
          <a:bodyPr wrap="square" rtlCol="0">
            <a:spAutoFit/>
          </a:bodyPr>
          <a:lstStyle/>
          <a:p>
            <a:r>
              <a:rPr lang="nl-NL" sz="4000" b="1"/>
              <a:t>Kaders</a:t>
            </a:r>
          </a:p>
        </p:txBody>
      </p:sp>
      <p:sp>
        <p:nvSpPr>
          <p:cNvPr id="8" name="Tekstvak 7">
            <a:extLst>
              <a:ext uri="{FF2B5EF4-FFF2-40B4-BE49-F238E27FC236}">
                <a16:creationId xmlns:a16="http://schemas.microsoft.com/office/drawing/2014/main" id="{835B546C-CA7D-7586-0B29-8AB8FAA11DDD}"/>
              </a:ext>
            </a:extLst>
          </p:cNvPr>
          <p:cNvSpPr txBox="1"/>
          <p:nvPr/>
        </p:nvSpPr>
        <p:spPr>
          <a:xfrm>
            <a:off x="2628899" y="2880516"/>
            <a:ext cx="5591175" cy="707886"/>
          </a:xfrm>
          <a:prstGeom prst="rect">
            <a:avLst/>
          </a:prstGeom>
          <a:noFill/>
        </p:spPr>
        <p:txBody>
          <a:bodyPr wrap="square" rtlCol="0">
            <a:spAutoFit/>
          </a:bodyPr>
          <a:lstStyle/>
          <a:p>
            <a:r>
              <a:rPr lang="nl-NL" sz="4000" b="1"/>
              <a:t>Programma van eisen </a:t>
            </a:r>
          </a:p>
        </p:txBody>
      </p:sp>
      <p:sp>
        <p:nvSpPr>
          <p:cNvPr id="9" name="Tekstvak 8">
            <a:extLst>
              <a:ext uri="{FF2B5EF4-FFF2-40B4-BE49-F238E27FC236}">
                <a16:creationId xmlns:a16="http://schemas.microsoft.com/office/drawing/2014/main" id="{00850390-530E-797D-2C2F-35AE46F1963F}"/>
              </a:ext>
            </a:extLst>
          </p:cNvPr>
          <p:cNvSpPr txBox="1"/>
          <p:nvPr/>
        </p:nvSpPr>
        <p:spPr>
          <a:xfrm>
            <a:off x="2553934" y="4278741"/>
            <a:ext cx="5741103" cy="707886"/>
          </a:xfrm>
          <a:prstGeom prst="rect">
            <a:avLst/>
          </a:prstGeom>
          <a:noFill/>
        </p:spPr>
        <p:txBody>
          <a:bodyPr wrap="square" rtlCol="0">
            <a:spAutoFit/>
          </a:bodyPr>
          <a:lstStyle/>
          <a:p>
            <a:r>
              <a:rPr lang="nl-NL" sz="4000" b="1"/>
              <a:t>Ontwikkelaar maakt plan</a:t>
            </a:r>
          </a:p>
        </p:txBody>
      </p:sp>
      <p:sp>
        <p:nvSpPr>
          <p:cNvPr id="11" name="Pijl: gekromd omlaag 10">
            <a:extLst>
              <a:ext uri="{FF2B5EF4-FFF2-40B4-BE49-F238E27FC236}">
                <a16:creationId xmlns:a16="http://schemas.microsoft.com/office/drawing/2014/main" id="{B4A40EE5-8D60-AA4A-6897-F29FD7E156C0}"/>
              </a:ext>
            </a:extLst>
          </p:cNvPr>
          <p:cNvSpPr/>
          <p:nvPr/>
        </p:nvSpPr>
        <p:spPr>
          <a:xfrm rot="3927169">
            <a:off x="7598286" y="2360189"/>
            <a:ext cx="1393501" cy="593237"/>
          </a:xfrm>
          <a:prstGeom prst="curvedDownArrow">
            <a:avLst/>
          </a:prstGeom>
          <a:solidFill>
            <a:srgbClr val="00630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7" name="Pijl: gekromd omlaag 16">
            <a:extLst>
              <a:ext uri="{FF2B5EF4-FFF2-40B4-BE49-F238E27FC236}">
                <a16:creationId xmlns:a16="http://schemas.microsoft.com/office/drawing/2014/main" id="{9A26952D-0E21-31E3-764C-EDF43CABDDB1}"/>
              </a:ext>
            </a:extLst>
          </p:cNvPr>
          <p:cNvSpPr/>
          <p:nvPr/>
        </p:nvSpPr>
        <p:spPr>
          <a:xfrm rot="6762483">
            <a:off x="7915403" y="3982122"/>
            <a:ext cx="1393501" cy="593237"/>
          </a:xfrm>
          <a:prstGeom prst="curvedDownArrow">
            <a:avLst/>
          </a:prstGeom>
          <a:solidFill>
            <a:srgbClr val="00630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8" name="Tekstvak 17">
            <a:extLst>
              <a:ext uri="{FF2B5EF4-FFF2-40B4-BE49-F238E27FC236}">
                <a16:creationId xmlns:a16="http://schemas.microsoft.com/office/drawing/2014/main" id="{4074F49E-E2DD-5EBF-A485-16A8DC5C55E2}"/>
              </a:ext>
            </a:extLst>
          </p:cNvPr>
          <p:cNvSpPr txBox="1"/>
          <p:nvPr/>
        </p:nvSpPr>
        <p:spPr>
          <a:xfrm>
            <a:off x="8670225" y="2400700"/>
            <a:ext cx="1524000" cy="646331"/>
          </a:xfrm>
          <a:prstGeom prst="rect">
            <a:avLst/>
          </a:prstGeom>
          <a:noFill/>
        </p:spPr>
        <p:txBody>
          <a:bodyPr wrap="square" rtlCol="0">
            <a:spAutoFit/>
          </a:bodyPr>
          <a:lstStyle/>
          <a:p>
            <a:r>
              <a:rPr lang="nl-NL"/>
              <a:t>Hier zijn we nu mee bezig. </a:t>
            </a:r>
          </a:p>
        </p:txBody>
      </p:sp>
    </p:spTree>
    <p:extLst>
      <p:ext uri="{BB962C8B-B14F-4D97-AF65-F5344CB8AC3E}">
        <p14:creationId xmlns:p14="http://schemas.microsoft.com/office/powerpoint/2010/main" val="1615267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71438F-2E90-A04C-945A-182C4F14E3B6}"/>
              </a:ext>
            </a:extLst>
          </p:cNvPr>
          <p:cNvSpPr>
            <a:spLocks noGrp="1"/>
          </p:cNvSpPr>
          <p:nvPr>
            <p:ph type="title"/>
          </p:nvPr>
        </p:nvSpPr>
        <p:spPr/>
        <p:txBody>
          <a:bodyPr/>
          <a:lstStyle/>
          <a:p>
            <a:pPr>
              <a:lnSpc>
                <a:spcPct val="150000"/>
              </a:lnSpc>
              <a:spcBef>
                <a:spcPts val="0"/>
              </a:spcBef>
            </a:pPr>
            <a:r>
              <a:rPr lang="nl-NL" dirty="0"/>
              <a:t>Kaders (1)</a:t>
            </a:r>
          </a:p>
        </p:txBody>
      </p:sp>
      <p:sp>
        <p:nvSpPr>
          <p:cNvPr id="3" name="Tijdelijke aanduiding voor inhoud 2">
            <a:extLst>
              <a:ext uri="{FF2B5EF4-FFF2-40B4-BE49-F238E27FC236}">
                <a16:creationId xmlns:a16="http://schemas.microsoft.com/office/drawing/2014/main" id="{8EDDE8F8-21A7-A6B5-A9F0-CA8D3FFFD19E}"/>
              </a:ext>
            </a:extLst>
          </p:cNvPr>
          <p:cNvSpPr>
            <a:spLocks noGrp="1"/>
          </p:cNvSpPr>
          <p:nvPr>
            <p:ph idx="1"/>
          </p:nvPr>
        </p:nvSpPr>
        <p:spPr>
          <a:xfrm>
            <a:off x="654750" y="1649236"/>
            <a:ext cx="10415586" cy="4068811"/>
          </a:xfrm>
        </p:spPr>
        <p:txBody>
          <a:bodyPr>
            <a:normAutofit/>
          </a:bodyPr>
          <a:lstStyle/>
          <a:p>
            <a:pPr marL="0" indent="0">
              <a:lnSpc>
                <a:spcPct val="160000"/>
              </a:lnSpc>
              <a:spcBef>
                <a:spcPts val="0"/>
              </a:spcBef>
              <a:buNone/>
            </a:pPr>
            <a:r>
              <a:rPr lang="nl-NL" dirty="0"/>
              <a:t>Belangrijkste punten:</a:t>
            </a:r>
          </a:p>
          <a:p>
            <a:pPr marL="457200" indent="-457200">
              <a:lnSpc>
                <a:spcPct val="160000"/>
              </a:lnSpc>
              <a:spcBef>
                <a:spcPts val="0"/>
              </a:spcBef>
              <a:buFont typeface="+mj-lt"/>
              <a:buAutoNum type="alphaLcPeriod"/>
            </a:pPr>
            <a:r>
              <a:rPr lang="nl-NL" dirty="0"/>
              <a:t>doelgroep: ouderen en andere 1- en 2-persoonshuishoudens</a:t>
            </a:r>
          </a:p>
          <a:p>
            <a:pPr marL="457200" indent="-457200">
              <a:lnSpc>
                <a:spcPct val="160000"/>
              </a:lnSpc>
              <a:spcBef>
                <a:spcPts val="0"/>
              </a:spcBef>
              <a:buFont typeface="+mj-lt"/>
              <a:buAutoNum type="alphaLcPeriod"/>
            </a:pPr>
            <a:r>
              <a:rPr lang="nl-NL" dirty="0"/>
              <a:t>- minimaal 40% goedkope koop (max. € 308.439 VON - of </a:t>
            </a:r>
            <a:r>
              <a:rPr lang="nl-NL" dirty="0" err="1"/>
              <a:t>middenhuur</a:t>
            </a:r>
            <a:r>
              <a:rPr lang="nl-NL" dirty="0"/>
              <a:t>)</a:t>
            </a:r>
            <a:br>
              <a:rPr lang="nl-NL" dirty="0"/>
            </a:br>
            <a:r>
              <a:rPr lang="nl-NL" dirty="0"/>
              <a:t>- maximaal 5 duurdere koopwoningen</a:t>
            </a:r>
            <a:br>
              <a:rPr lang="nl-NL" dirty="0"/>
            </a:br>
            <a:r>
              <a:rPr lang="nl-NL" dirty="0"/>
              <a:t>- de rest betaalbare koop (max. € 405.000 VON - of het equivalent in huur)</a:t>
            </a:r>
          </a:p>
          <a:p>
            <a:pPr>
              <a:lnSpc>
                <a:spcPct val="160000"/>
              </a:lnSpc>
              <a:spcBef>
                <a:spcPts val="0"/>
              </a:spcBef>
            </a:pPr>
            <a:endParaRPr lang="nl-NL" dirty="0"/>
          </a:p>
          <a:p>
            <a:pPr>
              <a:lnSpc>
                <a:spcPct val="160000"/>
              </a:lnSpc>
              <a:spcBef>
                <a:spcPts val="0"/>
              </a:spcBef>
            </a:pPr>
            <a:endParaRPr lang="nl-NL" dirty="0"/>
          </a:p>
        </p:txBody>
      </p:sp>
    </p:spTree>
    <p:extLst>
      <p:ext uri="{BB962C8B-B14F-4D97-AF65-F5344CB8AC3E}">
        <p14:creationId xmlns:p14="http://schemas.microsoft.com/office/powerpoint/2010/main" val="2169135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EB6383-EE16-3E1F-3CED-0C54B7E20E05}"/>
              </a:ext>
            </a:extLst>
          </p:cNvPr>
          <p:cNvSpPr>
            <a:spLocks noGrp="1"/>
          </p:cNvSpPr>
          <p:nvPr>
            <p:ph type="title"/>
          </p:nvPr>
        </p:nvSpPr>
        <p:spPr/>
        <p:txBody>
          <a:bodyPr/>
          <a:lstStyle/>
          <a:p>
            <a:r>
              <a:rPr lang="en-US" dirty="0" err="1"/>
              <a:t>Voorbeeld</a:t>
            </a:r>
            <a:r>
              <a:rPr lang="en-US" dirty="0"/>
              <a:t>:</a:t>
            </a:r>
            <a:endParaRPr lang="nl-NL" dirty="0"/>
          </a:p>
        </p:txBody>
      </p:sp>
      <p:graphicFrame>
        <p:nvGraphicFramePr>
          <p:cNvPr id="6" name="Grafiek 5">
            <a:extLst>
              <a:ext uri="{FF2B5EF4-FFF2-40B4-BE49-F238E27FC236}">
                <a16:creationId xmlns:a16="http://schemas.microsoft.com/office/drawing/2014/main" id="{950EB60C-7945-D502-D101-16B8707AA238}"/>
              </a:ext>
            </a:extLst>
          </p:cNvPr>
          <p:cNvGraphicFramePr>
            <a:graphicFrameLocks/>
          </p:cNvGraphicFramePr>
          <p:nvPr>
            <p:extLst>
              <p:ext uri="{D42A27DB-BD31-4B8C-83A1-F6EECF244321}">
                <p14:modId xmlns:p14="http://schemas.microsoft.com/office/powerpoint/2010/main" val="4013319387"/>
              </p:ext>
            </p:extLst>
          </p:nvPr>
        </p:nvGraphicFramePr>
        <p:xfrm>
          <a:off x="-256032" y="20574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afiek 6">
            <a:extLst>
              <a:ext uri="{FF2B5EF4-FFF2-40B4-BE49-F238E27FC236}">
                <a16:creationId xmlns:a16="http://schemas.microsoft.com/office/drawing/2014/main" id="{9E75DE52-94AD-54D0-A2AA-5CD612307943}"/>
              </a:ext>
            </a:extLst>
          </p:cNvPr>
          <p:cNvGraphicFramePr>
            <a:graphicFrameLocks/>
          </p:cNvGraphicFramePr>
          <p:nvPr>
            <p:extLst>
              <p:ext uri="{D42A27DB-BD31-4B8C-83A1-F6EECF244321}">
                <p14:modId xmlns:p14="http://schemas.microsoft.com/office/powerpoint/2010/main" val="743135721"/>
              </p:ext>
            </p:extLst>
          </p:nvPr>
        </p:nvGraphicFramePr>
        <p:xfrm>
          <a:off x="3212592" y="20574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fiek 7">
            <a:extLst>
              <a:ext uri="{FF2B5EF4-FFF2-40B4-BE49-F238E27FC236}">
                <a16:creationId xmlns:a16="http://schemas.microsoft.com/office/drawing/2014/main" id="{04650B9E-4ACB-B14A-349B-16A26E0ED904}"/>
              </a:ext>
            </a:extLst>
          </p:cNvPr>
          <p:cNvGraphicFramePr>
            <a:graphicFrameLocks/>
          </p:cNvGraphicFramePr>
          <p:nvPr>
            <p:extLst>
              <p:ext uri="{D42A27DB-BD31-4B8C-83A1-F6EECF244321}">
                <p14:modId xmlns:p14="http://schemas.microsoft.com/office/powerpoint/2010/main" val="2591186113"/>
              </p:ext>
            </p:extLst>
          </p:nvPr>
        </p:nvGraphicFramePr>
        <p:xfrm>
          <a:off x="6852864" y="20574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afiek 8">
            <a:extLst>
              <a:ext uri="{FF2B5EF4-FFF2-40B4-BE49-F238E27FC236}">
                <a16:creationId xmlns:a16="http://schemas.microsoft.com/office/drawing/2014/main" id="{27DF1AAD-96A5-EB7B-ED30-A40EEBA01AAD}"/>
              </a:ext>
            </a:extLst>
          </p:cNvPr>
          <p:cNvGraphicFramePr>
            <a:graphicFrameLocks/>
          </p:cNvGraphicFramePr>
          <p:nvPr>
            <p:extLst>
              <p:ext uri="{D42A27DB-BD31-4B8C-83A1-F6EECF244321}">
                <p14:modId xmlns:p14="http://schemas.microsoft.com/office/powerpoint/2010/main" val="3847704421"/>
              </p:ext>
            </p:extLst>
          </p:nvPr>
        </p:nvGraphicFramePr>
        <p:xfrm>
          <a:off x="-256032" y="2057400"/>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3" name="Tekstvak 2">
            <a:extLst>
              <a:ext uri="{FF2B5EF4-FFF2-40B4-BE49-F238E27FC236}">
                <a16:creationId xmlns:a16="http://schemas.microsoft.com/office/drawing/2014/main" id="{9907E107-F71E-E040-8BDD-01151CC3048E}"/>
              </a:ext>
            </a:extLst>
          </p:cNvPr>
          <p:cNvSpPr txBox="1"/>
          <p:nvPr/>
        </p:nvSpPr>
        <p:spPr>
          <a:xfrm>
            <a:off x="4145280" y="365126"/>
            <a:ext cx="8290560" cy="1200329"/>
          </a:xfrm>
          <a:prstGeom prst="rect">
            <a:avLst/>
          </a:prstGeom>
          <a:noFill/>
        </p:spPr>
        <p:txBody>
          <a:bodyPr wrap="square" rtlCol="0">
            <a:spAutoFit/>
          </a:bodyPr>
          <a:lstStyle/>
          <a:p>
            <a:r>
              <a:rPr lang="nl-NL" dirty="0"/>
              <a:t>- minimaal 40% </a:t>
            </a:r>
            <a:r>
              <a:rPr lang="nl-NL" u="sng" dirty="0"/>
              <a:t>goedkope koop </a:t>
            </a:r>
            <a:r>
              <a:rPr lang="nl-NL" dirty="0"/>
              <a:t>(max. € 308.439 VON - of </a:t>
            </a:r>
            <a:r>
              <a:rPr lang="nl-NL" dirty="0" err="1"/>
              <a:t>middenhuur</a:t>
            </a:r>
            <a:r>
              <a:rPr lang="nl-NL" dirty="0"/>
              <a:t>)</a:t>
            </a:r>
            <a:br>
              <a:rPr lang="nl-NL" dirty="0"/>
            </a:br>
            <a:r>
              <a:rPr lang="nl-NL" dirty="0"/>
              <a:t>- maximaal 5 </a:t>
            </a:r>
            <a:r>
              <a:rPr lang="nl-NL" u="sng" dirty="0"/>
              <a:t>duurdere koopwoningen</a:t>
            </a:r>
            <a:br>
              <a:rPr lang="nl-NL" dirty="0"/>
            </a:br>
            <a:r>
              <a:rPr lang="nl-NL" dirty="0"/>
              <a:t>- de rest </a:t>
            </a:r>
            <a:r>
              <a:rPr lang="nl-NL" u="sng" dirty="0"/>
              <a:t>betaalbare koop </a:t>
            </a:r>
            <a:r>
              <a:rPr lang="nl-NL" dirty="0"/>
              <a:t>(max. € 405.000 VON - of het equivalent in huur)</a:t>
            </a:r>
          </a:p>
          <a:p>
            <a:endParaRPr lang="nl-NL" dirty="0"/>
          </a:p>
        </p:txBody>
      </p:sp>
      <p:sp>
        <p:nvSpPr>
          <p:cNvPr id="4" name="Rechthoek 3">
            <a:extLst>
              <a:ext uri="{FF2B5EF4-FFF2-40B4-BE49-F238E27FC236}">
                <a16:creationId xmlns:a16="http://schemas.microsoft.com/office/drawing/2014/main" id="{ADB7DF4B-B410-6B27-88D1-CA3259A3B610}"/>
              </a:ext>
            </a:extLst>
          </p:cNvPr>
          <p:cNvSpPr/>
          <p:nvPr/>
        </p:nvSpPr>
        <p:spPr>
          <a:xfrm>
            <a:off x="11155680" y="329184"/>
            <a:ext cx="405954" cy="280416"/>
          </a:xfrm>
          <a:prstGeom prst="rect">
            <a:avLst/>
          </a:prstGeom>
          <a:solidFill>
            <a:srgbClr val="00630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E7019F7F-5F2E-4D4F-2063-84DDE2C83C73}"/>
              </a:ext>
            </a:extLst>
          </p:cNvPr>
          <p:cNvSpPr/>
          <p:nvPr/>
        </p:nvSpPr>
        <p:spPr>
          <a:xfrm>
            <a:off x="11149584" y="676656"/>
            <a:ext cx="405954" cy="280416"/>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8B61B1EA-64FA-E3C7-38BD-C71329E3EEB8}"/>
              </a:ext>
            </a:extLst>
          </p:cNvPr>
          <p:cNvSpPr/>
          <p:nvPr/>
        </p:nvSpPr>
        <p:spPr>
          <a:xfrm>
            <a:off x="11156640" y="1037646"/>
            <a:ext cx="405954" cy="28041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90378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E058A-F56F-EDD8-15EA-2C0286A87CD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64B2693-EC17-4C3B-5F77-AC5AE1C28F16}"/>
              </a:ext>
            </a:extLst>
          </p:cNvPr>
          <p:cNvSpPr>
            <a:spLocks noGrp="1"/>
          </p:cNvSpPr>
          <p:nvPr>
            <p:ph type="title"/>
          </p:nvPr>
        </p:nvSpPr>
        <p:spPr/>
        <p:txBody>
          <a:bodyPr/>
          <a:lstStyle/>
          <a:p>
            <a:pPr>
              <a:lnSpc>
                <a:spcPct val="150000"/>
              </a:lnSpc>
              <a:spcBef>
                <a:spcPts val="0"/>
              </a:spcBef>
            </a:pPr>
            <a:r>
              <a:rPr lang="nl-NL" dirty="0"/>
              <a:t>Kaders (2)</a:t>
            </a:r>
          </a:p>
        </p:txBody>
      </p:sp>
      <p:sp>
        <p:nvSpPr>
          <p:cNvPr id="3" name="Tijdelijke aanduiding voor inhoud 2">
            <a:extLst>
              <a:ext uri="{FF2B5EF4-FFF2-40B4-BE49-F238E27FC236}">
                <a16:creationId xmlns:a16="http://schemas.microsoft.com/office/drawing/2014/main" id="{3B582951-17C9-3117-6585-9A0CC7C3A209}"/>
              </a:ext>
            </a:extLst>
          </p:cNvPr>
          <p:cNvSpPr>
            <a:spLocks noGrp="1"/>
          </p:cNvSpPr>
          <p:nvPr>
            <p:ph idx="1"/>
          </p:nvPr>
        </p:nvSpPr>
        <p:spPr>
          <a:xfrm>
            <a:off x="654750" y="1649236"/>
            <a:ext cx="10782306" cy="4068811"/>
          </a:xfrm>
        </p:spPr>
        <p:txBody>
          <a:bodyPr>
            <a:normAutofit fontScale="92500" lnSpcReduction="10000"/>
          </a:bodyPr>
          <a:lstStyle/>
          <a:p>
            <a:pPr marL="457200" indent="-457200">
              <a:lnSpc>
                <a:spcPct val="160000"/>
              </a:lnSpc>
              <a:spcBef>
                <a:spcPts val="0"/>
              </a:spcBef>
              <a:buFont typeface="+mj-lt"/>
              <a:buAutoNum type="alphaLcPeriod" startAt="3"/>
            </a:pPr>
            <a:r>
              <a:rPr lang="nl-NL" dirty="0"/>
              <a:t>levensloopbestendige woningen: rolstoeltoegankelijk gebouw en rollatortoegankelijke woningen, relatief kleine woningen met gemeenschappelijke ruimte voor ontmoeting</a:t>
            </a:r>
          </a:p>
          <a:p>
            <a:pPr marL="457200" indent="-457200">
              <a:lnSpc>
                <a:spcPct val="160000"/>
              </a:lnSpc>
              <a:spcBef>
                <a:spcPts val="0"/>
              </a:spcBef>
              <a:buFont typeface="+mj-lt"/>
              <a:buAutoNum type="alphaLcPeriod" startAt="3"/>
            </a:pPr>
            <a:r>
              <a:rPr lang="nl-NL" dirty="0"/>
              <a:t>behoud van de monumentale voorkant</a:t>
            </a:r>
          </a:p>
          <a:p>
            <a:pPr marL="457200" indent="-457200">
              <a:lnSpc>
                <a:spcPct val="160000"/>
              </a:lnSpc>
              <a:spcBef>
                <a:spcPts val="0"/>
              </a:spcBef>
              <a:buFont typeface="+mj-lt"/>
              <a:buAutoNum type="alphaLcPeriod" startAt="3"/>
            </a:pPr>
            <a:r>
              <a:rPr lang="nl-NL" dirty="0"/>
              <a:t>behoud van twee grote bomen op het </a:t>
            </a:r>
            <a:r>
              <a:rPr lang="nl-NL" dirty="0" err="1"/>
              <a:t>achterterrein</a:t>
            </a:r>
            <a:endParaRPr lang="nl-NL" dirty="0"/>
          </a:p>
          <a:p>
            <a:pPr marL="457200" indent="-457200">
              <a:lnSpc>
                <a:spcPct val="160000"/>
              </a:lnSpc>
              <a:spcBef>
                <a:spcPts val="0"/>
              </a:spcBef>
              <a:buFont typeface="+mj-lt"/>
              <a:buAutoNum type="alphaLcPeriod" startAt="3"/>
            </a:pPr>
            <a:r>
              <a:rPr lang="nl-NL" dirty="0"/>
              <a:t>bushalte blijft liggen</a:t>
            </a:r>
          </a:p>
          <a:p>
            <a:pPr marL="457200" indent="-457200">
              <a:lnSpc>
                <a:spcPct val="160000"/>
              </a:lnSpc>
              <a:spcBef>
                <a:spcPts val="0"/>
              </a:spcBef>
              <a:buFont typeface="+mj-lt"/>
              <a:buAutoNum type="alphaLcPeriod" startAt="3"/>
            </a:pPr>
            <a:r>
              <a:rPr lang="nl-NL" dirty="0"/>
              <a:t>bouwhoogte: circa 2 bouwlagen met kap of </a:t>
            </a:r>
            <a:r>
              <a:rPr lang="nl-NL" dirty="0" err="1"/>
              <a:t>terugliggende</a:t>
            </a:r>
            <a:r>
              <a:rPr lang="nl-NL" dirty="0"/>
              <a:t> derde laag (één laag minder dan in de vorige verkoopprocedure)</a:t>
            </a:r>
          </a:p>
          <a:p>
            <a:pPr marL="457200" indent="-457200">
              <a:lnSpc>
                <a:spcPct val="160000"/>
              </a:lnSpc>
              <a:spcBef>
                <a:spcPts val="0"/>
              </a:spcBef>
              <a:buFont typeface="+mj-lt"/>
              <a:buAutoNum type="alphaLcPeriod" startAt="3"/>
            </a:pPr>
            <a:r>
              <a:rPr lang="nl-NL" dirty="0"/>
              <a:t>(…)</a:t>
            </a:r>
          </a:p>
          <a:p>
            <a:pPr>
              <a:lnSpc>
                <a:spcPct val="160000"/>
              </a:lnSpc>
              <a:spcBef>
                <a:spcPts val="0"/>
              </a:spcBef>
            </a:pPr>
            <a:endParaRPr lang="nl-NL" dirty="0"/>
          </a:p>
          <a:p>
            <a:pPr>
              <a:lnSpc>
                <a:spcPct val="160000"/>
              </a:lnSpc>
              <a:spcBef>
                <a:spcPts val="0"/>
              </a:spcBef>
            </a:pPr>
            <a:endParaRPr lang="nl-NL" dirty="0"/>
          </a:p>
        </p:txBody>
      </p:sp>
    </p:spTree>
    <p:extLst>
      <p:ext uri="{BB962C8B-B14F-4D97-AF65-F5344CB8AC3E}">
        <p14:creationId xmlns:p14="http://schemas.microsoft.com/office/powerpoint/2010/main" val="1131647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9C284-7EDB-D660-591D-F0F47B5A179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839A00D-A249-5714-1277-B83E04810CB6}"/>
              </a:ext>
            </a:extLst>
          </p:cNvPr>
          <p:cNvSpPr>
            <a:spLocks noGrp="1"/>
          </p:cNvSpPr>
          <p:nvPr>
            <p:ph type="title"/>
          </p:nvPr>
        </p:nvSpPr>
        <p:spPr/>
        <p:txBody>
          <a:bodyPr/>
          <a:lstStyle/>
          <a:p>
            <a:r>
              <a:rPr lang="nl-NL"/>
              <a:t>Kaders (2)</a:t>
            </a:r>
          </a:p>
        </p:txBody>
      </p:sp>
      <p:sp>
        <p:nvSpPr>
          <p:cNvPr id="3" name="Tijdelijke aanduiding voor inhoud 2">
            <a:extLst>
              <a:ext uri="{FF2B5EF4-FFF2-40B4-BE49-F238E27FC236}">
                <a16:creationId xmlns:a16="http://schemas.microsoft.com/office/drawing/2014/main" id="{F5ABE69E-5B4A-3E68-B6A5-5DD0F4C3885E}"/>
              </a:ext>
            </a:extLst>
          </p:cNvPr>
          <p:cNvSpPr>
            <a:spLocks noGrp="1"/>
          </p:cNvSpPr>
          <p:nvPr>
            <p:ph idx="1"/>
          </p:nvPr>
        </p:nvSpPr>
        <p:spPr>
          <a:xfrm>
            <a:off x="654750" y="1347612"/>
            <a:ext cx="10782306" cy="5040996"/>
          </a:xfrm>
        </p:spPr>
        <p:txBody>
          <a:bodyPr>
            <a:normAutofit fontScale="55000" lnSpcReduction="20000"/>
          </a:bodyPr>
          <a:lstStyle/>
          <a:p>
            <a:pPr marL="0" indent="0">
              <a:lnSpc>
                <a:spcPct val="180000"/>
              </a:lnSpc>
              <a:spcBef>
                <a:spcPts val="600"/>
              </a:spcBef>
              <a:buNone/>
            </a:pPr>
            <a:r>
              <a:rPr lang="nl-NL" sz="3600" dirty="0"/>
              <a:t>Randvoorwaarden uit 2022 blijven uitgangspunt. Wel update.</a:t>
            </a:r>
          </a:p>
          <a:p>
            <a:pPr marL="0" indent="0">
              <a:lnSpc>
                <a:spcPct val="180000"/>
              </a:lnSpc>
              <a:spcBef>
                <a:spcPts val="600"/>
              </a:spcBef>
              <a:buNone/>
            </a:pPr>
            <a:r>
              <a:rPr lang="nl-NL" sz="3600" dirty="0"/>
              <a:t>Belangrijkste wijzigingen:</a:t>
            </a:r>
          </a:p>
          <a:p>
            <a:pPr>
              <a:lnSpc>
                <a:spcPct val="180000"/>
              </a:lnSpc>
              <a:spcBef>
                <a:spcPts val="600"/>
              </a:spcBef>
            </a:pPr>
            <a:r>
              <a:rPr lang="nl-NL" sz="3600" dirty="0"/>
              <a:t>geclusterd wonen voor ouderen en andere 1 en 2 persoons huishoudens </a:t>
            </a:r>
          </a:p>
          <a:p>
            <a:pPr lvl="1">
              <a:lnSpc>
                <a:spcPct val="180000"/>
              </a:lnSpc>
              <a:spcBef>
                <a:spcPts val="600"/>
              </a:spcBef>
            </a:pPr>
            <a:r>
              <a:rPr lang="nl-NL" sz="3600" dirty="0"/>
              <a:t>bewoners kijken naar elkaar om en helpen elkaar lang zelfstandig te blijven wonen</a:t>
            </a:r>
          </a:p>
          <a:p>
            <a:pPr lvl="1">
              <a:lnSpc>
                <a:spcPct val="180000"/>
              </a:lnSpc>
              <a:spcBef>
                <a:spcPts val="600"/>
              </a:spcBef>
            </a:pPr>
            <a:r>
              <a:rPr lang="nl-NL" sz="3600" dirty="0"/>
              <a:t>relatief kleine woningen (1 en 2 persoons)</a:t>
            </a:r>
          </a:p>
          <a:p>
            <a:pPr lvl="1">
              <a:lnSpc>
                <a:spcPct val="180000"/>
              </a:lnSpc>
              <a:spcBef>
                <a:spcPts val="600"/>
              </a:spcBef>
            </a:pPr>
            <a:r>
              <a:rPr lang="nl-NL" sz="3600" dirty="0"/>
              <a:t>alle woningen levensloopbestendig</a:t>
            </a:r>
          </a:p>
          <a:p>
            <a:pPr lvl="1">
              <a:lnSpc>
                <a:spcPct val="180000"/>
              </a:lnSpc>
              <a:spcBef>
                <a:spcPts val="600"/>
              </a:spcBef>
            </a:pPr>
            <a:r>
              <a:rPr lang="nl-NL" sz="3600" dirty="0"/>
              <a:t>ruimte voor ontmoeting binnen en buiten</a:t>
            </a:r>
          </a:p>
          <a:p>
            <a:pPr>
              <a:lnSpc>
                <a:spcPct val="180000"/>
              </a:lnSpc>
              <a:spcBef>
                <a:spcPts val="600"/>
              </a:spcBef>
            </a:pPr>
            <a:r>
              <a:rPr lang="nl-NL" sz="3600" dirty="0"/>
              <a:t>netbewust, </a:t>
            </a:r>
            <a:r>
              <a:rPr lang="nl-NL" sz="3600" dirty="0" err="1"/>
              <a:t>natuurinclusief</a:t>
            </a:r>
            <a:r>
              <a:rPr lang="nl-NL" sz="3600" dirty="0"/>
              <a:t> (…)</a:t>
            </a:r>
          </a:p>
          <a:p>
            <a:pPr>
              <a:lnSpc>
                <a:spcPct val="180000"/>
              </a:lnSpc>
              <a:spcBef>
                <a:spcPts val="600"/>
              </a:spcBef>
            </a:pPr>
            <a:endParaRPr lang="nl-NL" dirty="0"/>
          </a:p>
        </p:txBody>
      </p:sp>
    </p:spTree>
    <p:extLst>
      <p:ext uri="{BB962C8B-B14F-4D97-AF65-F5344CB8AC3E}">
        <p14:creationId xmlns:p14="http://schemas.microsoft.com/office/powerpoint/2010/main" val="3548070385"/>
      </p:ext>
    </p:extLst>
  </p:cSld>
  <p:clrMapOvr>
    <a:masterClrMapping/>
  </p:clrMapOvr>
</p:sld>
</file>

<file path=ppt/theme/theme1.xml><?xml version="1.0" encoding="utf-8"?>
<a:theme xmlns:a="http://schemas.openxmlformats.org/drawingml/2006/main" name="Kantoorthema">
  <a:themeElements>
    <a:clrScheme name="Gemeente Rhenen kleurenpallet">
      <a:dk1>
        <a:srgbClr val="000000"/>
      </a:dk1>
      <a:lt1>
        <a:srgbClr val="FFFFFF"/>
      </a:lt1>
      <a:dk2>
        <a:srgbClr val="44546A"/>
      </a:dk2>
      <a:lt2>
        <a:srgbClr val="E7E6E6"/>
      </a:lt2>
      <a:accent1>
        <a:srgbClr val="1780B3"/>
      </a:accent1>
      <a:accent2>
        <a:srgbClr val="00633B"/>
      </a:accent2>
      <a:accent3>
        <a:srgbClr val="8DBE23"/>
      </a:accent3>
      <a:accent4>
        <a:srgbClr val="E26323"/>
      </a:accent4>
      <a:accent5>
        <a:srgbClr val="17375D"/>
      </a:accent5>
      <a:accent6>
        <a:srgbClr val="FEFB00"/>
      </a:accent6>
      <a:hlink>
        <a:srgbClr val="FF2600"/>
      </a:hlink>
      <a:folHlink>
        <a:srgbClr val="00FCFF"/>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C25D39A1CFA845A3EC11ACB48684A5" ma:contentTypeVersion="4" ma:contentTypeDescription="Een nieuw document maken." ma:contentTypeScope="" ma:versionID="b3422d477cbff90ae0b7a10764fc3c94">
  <xsd:schema xmlns:xsd="http://www.w3.org/2001/XMLSchema" xmlns:xs="http://www.w3.org/2001/XMLSchema" xmlns:p="http://schemas.microsoft.com/office/2006/metadata/properties" xmlns:ns2="1acd2085-9b12-47e4-90cb-320712e08c4a" targetNamespace="http://schemas.microsoft.com/office/2006/metadata/properties" ma:root="true" ma:fieldsID="8497626ae39bdef890dc1189df303f5f" ns2:_="">
    <xsd:import namespace="1acd2085-9b12-47e4-90cb-320712e08c4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cd2085-9b12-47e4-90cb-320712e08c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6FC29B3-307C-4593-AB50-5E80149809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cd2085-9b12-47e4-90cb-320712e08c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3D5761-B69F-4901-92D7-6330648468E7}">
  <ds:schemaRefs>
    <ds:schemaRef ds:uri="http://schemas.microsoft.com/sharepoint/v3/contenttype/forms"/>
  </ds:schemaRefs>
</ds:datastoreItem>
</file>

<file path=customXml/itemProps3.xml><?xml version="1.0" encoding="utf-8"?>
<ds:datastoreItem xmlns:ds="http://schemas.openxmlformats.org/officeDocument/2006/customXml" ds:itemID="{D09DD32A-9D25-4B97-860C-124DF60C2A9B}">
  <ds:schemaRefs>
    <ds:schemaRef ds:uri="http://schemas.microsoft.com/office/2006/metadata/properties"/>
    <ds:schemaRef ds:uri="http://purl.org/dc/elements/1.1/"/>
    <ds:schemaRef ds:uri="http://schemas.openxmlformats.org/package/2006/metadata/core-properties"/>
    <ds:schemaRef ds:uri="http://schemas.microsoft.com/office/2006/documentManagement/types"/>
    <ds:schemaRef ds:uri="http://purl.org/dc/dcmitype/"/>
    <ds:schemaRef ds:uri="http://purl.org/dc/terms/"/>
    <ds:schemaRef ds:uri="http://www.w3.org/XML/1998/namespace"/>
    <ds:schemaRef ds:uri="http://schemas.microsoft.com/office/infopath/2007/PartnerControls"/>
    <ds:schemaRef ds:uri="1acd2085-9b12-47e4-90cb-320712e08c4a"/>
  </ds:schemaRefs>
</ds:datastoreItem>
</file>

<file path=docProps/app.xml><?xml version="1.0" encoding="utf-8"?>
<Properties xmlns="http://schemas.openxmlformats.org/officeDocument/2006/extended-properties" xmlns:vt="http://schemas.openxmlformats.org/officeDocument/2006/docPropsVTypes">
  <TotalTime>203</TotalTime>
  <Words>608</Words>
  <Application>Microsoft Office PowerPoint</Application>
  <PresentationFormat>Breedbeeld</PresentationFormat>
  <Paragraphs>102</Paragraphs>
  <Slides>16</Slides>
  <Notes>15</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16</vt:i4>
      </vt:variant>
    </vt:vector>
  </HeadingPairs>
  <TitlesOfParts>
    <vt:vector size="21" baseType="lpstr">
      <vt:lpstr>Arial</vt:lpstr>
      <vt:lpstr>Calibri</vt:lpstr>
      <vt:lpstr>Calibri Light</vt:lpstr>
      <vt:lpstr>Verdana</vt:lpstr>
      <vt:lpstr>Kantoorthema</vt:lpstr>
      <vt:lpstr>Woningbouw Dorpshuis Elst 11 december 2025</vt:lpstr>
      <vt:lpstr>Locatie Dorpshuis Elst</vt:lpstr>
      <vt:lpstr>PowerPoint-presentatie</vt:lpstr>
      <vt:lpstr>Locatie Dorpshuis Elst</vt:lpstr>
      <vt:lpstr>Besluit gemeenteraad - sept. 2025</vt:lpstr>
      <vt:lpstr>Kaders (1)</vt:lpstr>
      <vt:lpstr>Voorbeeld:</vt:lpstr>
      <vt:lpstr>Kaders (2)</vt:lpstr>
      <vt:lpstr>Kaders (2)</vt:lpstr>
      <vt:lpstr>Kaders (3)</vt:lpstr>
      <vt:lpstr>Bouwenvelop bebouwing moet daarbinnen blijven</vt:lpstr>
      <vt:lpstr>Meer informatie over het besluit?</vt:lpstr>
      <vt:lpstr>Vragen voor vanavond</vt:lpstr>
      <vt:lpstr>Vervolg (1)</vt:lpstr>
      <vt:lpstr>Vervolg (2)</vt:lpstr>
      <vt:lpstr>In gesprek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Martijn Okker</dc:creator>
  <cp:lastModifiedBy>Nicole Smits</cp:lastModifiedBy>
  <cp:revision>4</cp:revision>
  <cp:lastPrinted>2025-11-27T16:08:49Z</cp:lastPrinted>
  <dcterms:created xsi:type="dcterms:W3CDTF">2019-08-29T06:52:47Z</dcterms:created>
  <dcterms:modified xsi:type="dcterms:W3CDTF">2026-02-03T08:21:59Z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0x0101001FC25D39A1CFA845A3EC11ACB48684A5</vt:lpwstr>
  </property>
</Properties>
</file>